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9"/>
  </p:notesMasterIdLst>
  <p:sldIdLst>
    <p:sldId id="363" r:id="rId2"/>
    <p:sldId id="353" r:id="rId3"/>
    <p:sldId id="360" r:id="rId4"/>
    <p:sldId id="342" r:id="rId5"/>
    <p:sldId id="383" r:id="rId6"/>
    <p:sldId id="384" r:id="rId7"/>
    <p:sldId id="382" r:id="rId8"/>
    <p:sldId id="379" r:id="rId9"/>
    <p:sldId id="366" r:id="rId10"/>
    <p:sldId id="361" r:id="rId11"/>
    <p:sldId id="387" r:id="rId12"/>
    <p:sldId id="388" r:id="rId13"/>
    <p:sldId id="391" r:id="rId14"/>
    <p:sldId id="389" r:id="rId15"/>
    <p:sldId id="390" r:id="rId16"/>
    <p:sldId id="368" r:id="rId17"/>
    <p:sldId id="397" r:id="rId18"/>
    <p:sldId id="395" r:id="rId19"/>
    <p:sldId id="407" r:id="rId20"/>
    <p:sldId id="372" r:id="rId21"/>
    <p:sldId id="393" r:id="rId22"/>
    <p:sldId id="394" r:id="rId23"/>
    <p:sldId id="408" r:id="rId24"/>
    <p:sldId id="396" r:id="rId25"/>
    <p:sldId id="399" r:id="rId26"/>
    <p:sldId id="398" r:id="rId27"/>
    <p:sldId id="359" r:id="rId28"/>
    <p:sldId id="400" r:id="rId29"/>
    <p:sldId id="401" r:id="rId30"/>
    <p:sldId id="402" r:id="rId31"/>
    <p:sldId id="406" r:id="rId32"/>
    <p:sldId id="404" r:id="rId33"/>
    <p:sldId id="411" r:id="rId34"/>
    <p:sldId id="412" r:id="rId35"/>
    <p:sldId id="409" r:id="rId36"/>
    <p:sldId id="410" r:id="rId37"/>
    <p:sldId id="362"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 xq" initials="lx" lastIdx="2" clrIdx="0">
    <p:extLst>
      <p:ext uri="{19B8F6BF-5375-455C-9EA6-DF929625EA0E}">
        <p15:presenceInfo xmlns:p15="http://schemas.microsoft.com/office/powerpoint/2012/main" userId="c4d72bfe782e6f5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4340"/>
    <a:srgbClr val="C43D3A"/>
    <a:srgbClr val="CB3F3C"/>
    <a:srgbClr val="4D94D3"/>
    <a:srgbClr val="7856A1"/>
    <a:srgbClr val="C03C39"/>
    <a:srgbClr val="C53D3A"/>
    <a:srgbClr val="4B92D1"/>
    <a:srgbClr val="00349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208" autoAdjust="0"/>
    <p:restoredTop sz="96301" autoAdjust="0"/>
  </p:normalViewPr>
  <p:slideViewPr>
    <p:cSldViewPr snapToGrid="0" showGuides="1">
      <p:cViewPr varScale="1">
        <p:scale>
          <a:sx n="86" d="100"/>
          <a:sy n="86" d="100"/>
        </p:scale>
        <p:origin x="365" y="72"/>
      </p:cViewPr>
      <p:guideLst>
        <p:guide orient="horz" pos="2160"/>
        <p:guide pos="386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6DB2B1-8F48-41A8-9526-209D18261044}" type="doc">
      <dgm:prSet loTypeId="urn:microsoft.com/office/officeart/2008/layout/VerticalCurvedList" loCatId="list" qsTypeId="urn:microsoft.com/office/officeart/2005/8/quickstyle/3d1" qsCatId="3D" csTypeId="urn:microsoft.com/office/officeart/2005/8/colors/accent1_2" csCatId="accent1" phldr="1"/>
      <dgm:spPr/>
      <dgm:t>
        <a:bodyPr/>
        <a:lstStyle/>
        <a:p>
          <a:endParaRPr lang="zh-CN" altLang="en-US"/>
        </a:p>
      </dgm:t>
    </dgm:pt>
    <dgm:pt modelId="{438EEEAB-BAB3-4C9D-A225-A0F56DBBDD24}">
      <dgm:prSet phldrT="[文本]"/>
      <dgm:spPr>
        <a:xfrm>
          <a:off x="538076" y="386734"/>
          <a:ext cx="4778864" cy="773469"/>
        </a:xfrm>
        <a:gradFill rotWithShape="0">
          <a:gsLst>
            <a:gs pos="0">
              <a:srgbClr val="5B9BD5">
                <a:hueOff val="0"/>
                <a:satOff val="0"/>
                <a:lumOff val="0"/>
                <a:alphaOff val="0"/>
                <a:satMod val="103000"/>
                <a:lumMod val="102000"/>
                <a:tint val="94000"/>
              </a:srgbClr>
            </a:gs>
            <a:gs pos="50000">
              <a:srgbClr val="5B9BD5">
                <a:hueOff val="0"/>
                <a:satOff val="0"/>
                <a:lumOff val="0"/>
                <a:alphaOff val="0"/>
                <a:satMod val="110000"/>
                <a:lumMod val="100000"/>
                <a:shade val="100000"/>
              </a:srgbClr>
            </a:gs>
            <a:gs pos="100000">
              <a:srgbClr val="5B9BD5">
                <a:hueOff val="0"/>
                <a:satOff val="0"/>
                <a:lumOff val="0"/>
                <a:alphaOff val="0"/>
                <a:lumMod val="99000"/>
                <a:satMod val="120000"/>
                <a:shade val="78000"/>
              </a:srgbClr>
            </a:gs>
          </a:gsLst>
          <a:lin ang="5400000" scaled="0"/>
        </a:gradFill>
        <a:ln>
          <a:noFill/>
        </a:ln>
        <a:effectLst/>
        <a:scene3d>
          <a:camera prst="orthographicFront"/>
          <a:lightRig rig="flat" dir="t"/>
        </a:scene3d>
        <a:sp3d prstMaterial="plastic">
          <a:bevelT w="120900" h="88900"/>
          <a:bevelB w="88900" h="31750" prst="angle"/>
        </a:sp3d>
      </dgm:spPr>
      <dgm:t>
        <a:bodyPr/>
        <a:lstStyle/>
        <a:p>
          <a:r>
            <a:rPr lang="zh-CN" altLang="en-US" b="1" dirty="0">
              <a:solidFill>
                <a:sysClr val="windowText" lastClr="000000"/>
              </a:solidFill>
              <a:latin typeface="微软雅黑" panose="020B0503020204020204" pitchFamily="34" charset="-122"/>
              <a:ea typeface="微软雅黑" panose="020B0503020204020204" pitchFamily="34" charset="-122"/>
              <a:cs typeface="+mn-cs"/>
            </a:rPr>
            <a:t>     论文送审</a:t>
          </a:r>
          <a:endParaRPr lang="zh-CN" altLang="en-US" b="1" dirty="0">
            <a:solidFill>
              <a:schemeClr val="tx1"/>
            </a:solidFill>
            <a:latin typeface="微软雅黑" panose="020B0503020204020204" pitchFamily="34" charset="-122"/>
            <a:ea typeface="微软雅黑" panose="020B0503020204020204" pitchFamily="34" charset="-122"/>
            <a:cs typeface="+mn-cs"/>
          </a:endParaRPr>
        </a:p>
      </dgm:t>
    </dgm:pt>
    <dgm:pt modelId="{D0BB4F3B-8F5A-4C62-8B4F-C7C568A0B77E}" type="sibTrans" cxnId="{8BBFFD36-0BCB-4C85-96CD-4CE092585D13}">
      <dgm:prSet/>
      <dgm:spPr>
        <a:xfrm>
          <a:off x="-4371846" y="-670583"/>
          <a:ext cx="5208514" cy="5208514"/>
        </a:xfrm>
        <a:noFill/>
        <a:ln w="12700" cap="flat" cmpd="sng" algn="ctr">
          <a:solidFill>
            <a:srgbClr val="5B9BD5">
              <a:shade val="60000"/>
              <a:hueOff val="0"/>
              <a:satOff val="0"/>
              <a:lumOff val="0"/>
              <a:alphaOff val="0"/>
            </a:srgbClr>
          </a:solidFill>
          <a:prstDash val="solid"/>
          <a:miter lim="800000"/>
        </a:ln>
        <a:effectLst/>
        <a:scene3d>
          <a:camera prst="orthographicFront"/>
          <a:lightRig rig="flat" dir="t"/>
        </a:scene3d>
        <a:sp3d prstMaterial="matte"/>
      </dgm:spPr>
      <dgm:t>
        <a:bodyPr/>
        <a:lstStyle/>
        <a:p>
          <a:endParaRPr lang="zh-CN" altLang="en-US"/>
        </a:p>
      </dgm:t>
    </dgm:pt>
    <dgm:pt modelId="{369A9DE6-875E-4591-97B0-C1768FA465C8}" type="parTrans" cxnId="{8BBFFD36-0BCB-4C85-96CD-4CE092585D13}">
      <dgm:prSet/>
      <dgm:spPr/>
      <dgm:t>
        <a:bodyPr/>
        <a:lstStyle/>
        <a:p>
          <a:endParaRPr lang="zh-CN" altLang="en-US"/>
        </a:p>
      </dgm:t>
    </dgm:pt>
    <dgm:pt modelId="{3E03161C-3BFA-4B29-BC1D-B47A212F68B0}">
      <dgm:prSet phldrT="[文本]"/>
      <dgm:spPr>
        <a:xfrm>
          <a:off x="538076" y="386734"/>
          <a:ext cx="4778864" cy="773469"/>
        </a:xfrm>
        <a:gradFill rotWithShape="0">
          <a:gsLst>
            <a:gs pos="0">
              <a:srgbClr val="5B9BD5">
                <a:hueOff val="0"/>
                <a:satOff val="0"/>
                <a:lumOff val="0"/>
                <a:alphaOff val="0"/>
                <a:satMod val="103000"/>
                <a:lumMod val="102000"/>
                <a:tint val="94000"/>
              </a:srgbClr>
            </a:gs>
            <a:gs pos="50000">
              <a:srgbClr val="5B9BD5">
                <a:hueOff val="0"/>
                <a:satOff val="0"/>
                <a:lumOff val="0"/>
                <a:alphaOff val="0"/>
                <a:satMod val="110000"/>
                <a:lumMod val="100000"/>
                <a:shade val="100000"/>
              </a:srgbClr>
            </a:gs>
            <a:gs pos="100000">
              <a:srgbClr val="5B9BD5">
                <a:hueOff val="0"/>
                <a:satOff val="0"/>
                <a:lumOff val="0"/>
                <a:alphaOff val="0"/>
                <a:lumMod val="99000"/>
                <a:satMod val="120000"/>
                <a:shade val="78000"/>
              </a:srgbClr>
            </a:gs>
          </a:gsLst>
          <a:lin ang="5400000" scaled="0"/>
        </a:gradFill>
        <a:ln>
          <a:noFill/>
        </a:ln>
        <a:effectLst/>
        <a:scene3d>
          <a:camera prst="orthographicFront"/>
          <a:lightRig rig="flat" dir="t"/>
        </a:scene3d>
        <a:sp3d prstMaterial="plastic">
          <a:bevelT w="120900" h="88900"/>
          <a:bevelB w="88900" h="31750" prst="angle"/>
        </a:sp3d>
      </dgm:spPr>
      <dgm:t>
        <a:bodyPr/>
        <a:lstStyle/>
        <a:p>
          <a:r>
            <a:rPr lang="zh-CN" altLang="en-US" b="1" dirty="0">
              <a:solidFill>
                <a:sysClr val="windowText" lastClr="000000"/>
              </a:solidFill>
              <a:latin typeface="微软雅黑" panose="020B0503020204020204" pitchFamily="34" charset="-122"/>
              <a:ea typeface="微软雅黑" panose="020B0503020204020204" pitchFamily="34" charset="-122"/>
              <a:cs typeface="+mn-cs"/>
            </a:rPr>
            <a:t>   </a:t>
          </a:r>
          <a:r>
            <a:rPr lang="zh-CN" altLang="en-US" b="1" dirty="0">
              <a:solidFill>
                <a:schemeClr val="tx1"/>
              </a:solidFill>
              <a:latin typeface="微软雅黑" panose="020B0503020204020204" pitchFamily="34" charset="-122"/>
              <a:ea typeface="微软雅黑" panose="020B0503020204020204" pitchFamily="34" charset="-122"/>
              <a:cs typeface="+mn-cs"/>
            </a:rPr>
            <a:t>论文答辩</a:t>
          </a:r>
        </a:p>
      </dgm:t>
    </dgm:pt>
    <dgm:pt modelId="{2717921E-0EAD-48D5-BB36-D065426FE850}" type="sibTrans" cxnId="{574DF4BE-BF98-44AB-BC49-FA8E571313EF}">
      <dgm:prSet/>
      <dgm:spPr>
        <a:prstGeom prst="blockArc">
          <a:avLst>
            <a:gd name="adj1" fmla="val 18900000"/>
            <a:gd name="adj2" fmla="val 2700000"/>
            <a:gd name="adj3" fmla="val 344"/>
          </a:avLst>
        </a:prstGeom>
      </dgm:spPr>
      <dgm:t>
        <a:bodyPr/>
        <a:lstStyle/>
        <a:p>
          <a:endParaRPr lang="zh-CN" altLang="en-US"/>
        </a:p>
      </dgm:t>
    </dgm:pt>
    <dgm:pt modelId="{0459CAD9-C14C-427C-B01F-1B7EDD279597}" type="parTrans" cxnId="{574DF4BE-BF98-44AB-BC49-FA8E571313EF}">
      <dgm:prSet/>
      <dgm:spPr/>
      <dgm:t>
        <a:bodyPr/>
        <a:lstStyle/>
        <a:p>
          <a:endParaRPr lang="zh-CN" altLang="en-US"/>
        </a:p>
      </dgm:t>
    </dgm:pt>
    <dgm:pt modelId="{77EC1E05-8E73-4947-BAC4-15B31D6D2B0E}">
      <dgm:prSet phldrT="[文本]"/>
      <dgm:spPr>
        <a:xfrm>
          <a:off x="538076" y="386734"/>
          <a:ext cx="4778864" cy="773469"/>
        </a:xfrm>
        <a:gradFill rotWithShape="0">
          <a:gsLst>
            <a:gs pos="0">
              <a:srgbClr val="5B9BD5">
                <a:hueOff val="0"/>
                <a:satOff val="0"/>
                <a:lumOff val="0"/>
                <a:alphaOff val="0"/>
                <a:satMod val="103000"/>
                <a:lumMod val="102000"/>
                <a:tint val="94000"/>
              </a:srgbClr>
            </a:gs>
            <a:gs pos="50000">
              <a:srgbClr val="5B9BD5">
                <a:hueOff val="0"/>
                <a:satOff val="0"/>
                <a:lumOff val="0"/>
                <a:alphaOff val="0"/>
                <a:satMod val="110000"/>
                <a:lumMod val="100000"/>
                <a:shade val="100000"/>
              </a:srgbClr>
            </a:gs>
            <a:gs pos="100000">
              <a:srgbClr val="5B9BD5">
                <a:hueOff val="0"/>
                <a:satOff val="0"/>
                <a:lumOff val="0"/>
                <a:alphaOff val="0"/>
                <a:lumMod val="99000"/>
                <a:satMod val="120000"/>
                <a:shade val="78000"/>
              </a:srgbClr>
            </a:gs>
          </a:gsLst>
          <a:lin ang="5400000" scaled="0"/>
        </a:gradFill>
        <a:ln>
          <a:noFill/>
        </a:ln>
        <a:effectLst/>
        <a:scene3d>
          <a:camera prst="orthographicFront"/>
          <a:lightRig rig="flat" dir="t"/>
        </a:scene3d>
        <a:sp3d prstMaterial="plastic">
          <a:bevelT w="120900" h="88900"/>
          <a:bevelB w="88900" h="31750" prst="angle"/>
        </a:sp3d>
      </dgm:spPr>
      <dgm:t>
        <a:bodyPr/>
        <a:lstStyle/>
        <a:p>
          <a:r>
            <a:rPr lang="zh-CN" altLang="en-US" b="1" dirty="0">
              <a:solidFill>
                <a:sysClr val="windowText" lastClr="000000"/>
              </a:solidFill>
              <a:latin typeface="微软雅黑" panose="020B0503020204020204" pitchFamily="34" charset="-122"/>
              <a:ea typeface="微软雅黑" panose="020B0503020204020204" pitchFamily="34" charset="-122"/>
              <a:cs typeface="+mn-cs"/>
            </a:rPr>
            <a:t>     </a:t>
          </a:r>
          <a:r>
            <a:rPr lang="zh-CN" altLang="en-US" b="1" dirty="0">
              <a:solidFill>
                <a:schemeClr val="tx1"/>
              </a:solidFill>
              <a:latin typeface="微软雅黑" panose="020B0503020204020204" pitchFamily="34" charset="-122"/>
              <a:ea typeface="微软雅黑" panose="020B0503020204020204" pitchFamily="34" charset="-122"/>
              <a:cs typeface="+mn-cs"/>
            </a:rPr>
            <a:t>学位申请</a:t>
          </a:r>
        </a:p>
      </dgm:t>
    </dgm:pt>
    <dgm:pt modelId="{BE6F61BF-AC7C-4170-8970-BE9B67CB7A11}" type="parTrans" cxnId="{9A4F8A01-1485-4631-A453-C2362B1CF086}">
      <dgm:prSet/>
      <dgm:spPr/>
      <dgm:t>
        <a:bodyPr/>
        <a:lstStyle/>
        <a:p>
          <a:endParaRPr lang="zh-CN" altLang="en-US"/>
        </a:p>
      </dgm:t>
    </dgm:pt>
    <dgm:pt modelId="{AF476F18-795B-49D1-8A36-D88C186581F2}" type="sibTrans" cxnId="{9A4F8A01-1485-4631-A453-C2362B1CF086}">
      <dgm:prSet/>
      <dgm:spPr/>
      <dgm:t>
        <a:bodyPr/>
        <a:lstStyle/>
        <a:p>
          <a:endParaRPr lang="zh-CN" altLang="en-US"/>
        </a:p>
      </dgm:t>
    </dgm:pt>
    <dgm:pt modelId="{A0FC70FD-D8E5-45A9-8722-12F33B26CA17}" type="pres">
      <dgm:prSet presAssocID="{646DB2B1-8F48-41A8-9526-209D18261044}" presName="Name0" presStyleCnt="0">
        <dgm:presLayoutVars>
          <dgm:chMax val="7"/>
          <dgm:chPref val="7"/>
          <dgm:dir/>
        </dgm:presLayoutVars>
      </dgm:prSet>
      <dgm:spPr/>
    </dgm:pt>
    <dgm:pt modelId="{982A0900-7133-4DA7-93D8-0E56B540CB0C}" type="pres">
      <dgm:prSet presAssocID="{646DB2B1-8F48-41A8-9526-209D18261044}" presName="Name1" presStyleCnt="0"/>
      <dgm:spPr/>
    </dgm:pt>
    <dgm:pt modelId="{EC28CD01-ACBC-4890-81A1-F7AA54072482}" type="pres">
      <dgm:prSet presAssocID="{646DB2B1-8F48-41A8-9526-209D18261044}" presName="cycle" presStyleCnt="0"/>
      <dgm:spPr/>
    </dgm:pt>
    <dgm:pt modelId="{80B7A98C-C98F-46D9-A72D-34E6FEBD7980}" type="pres">
      <dgm:prSet presAssocID="{646DB2B1-8F48-41A8-9526-209D18261044}" presName="srcNode" presStyleLbl="node1" presStyleIdx="0" presStyleCnt="3"/>
      <dgm:spPr/>
    </dgm:pt>
    <dgm:pt modelId="{31C0224A-06B3-483C-A768-3DAFEF047B7D}" type="pres">
      <dgm:prSet presAssocID="{646DB2B1-8F48-41A8-9526-209D18261044}" presName="conn" presStyleLbl="parChTrans1D2" presStyleIdx="0" presStyleCnt="1"/>
      <dgm:spPr>
        <a:prstGeom prst="blockArc">
          <a:avLst>
            <a:gd name="adj1" fmla="val 18900000"/>
            <a:gd name="adj2" fmla="val 2700000"/>
            <a:gd name="adj3" fmla="val 344"/>
          </a:avLst>
        </a:prstGeom>
      </dgm:spPr>
    </dgm:pt>
    <dgm:pt modelId="{21129EED-DCF7-4A8B-866C-CEAA1AD90056}" type="pres">
      <dgm:prSet presAssocID="{646DB2B1-8F48-41A8-9526-209D18261044}" presName="extraNode" presStyleLbl="node1" presStyleIdx="0" presStyleCnt="3"/>
      <dgm:spPr/>
    </dgm:pt>
    <dgm:pt modelId="{34F4A5F9-7997-439A-B4CE-2D81BA71AA3A}" type="pres">
      <dgm:prSet presAssocID="{646DB2B1-8F48-41A8-9526-209D18261044}" presName="dstNode" presStyleLbl="node1" presStyleIdx="0" presStyleCnt="3"/>
      <dgm:spPr/>
    </dgm:pt>
    <dgm:pt modelId="{66A8D453-AA5C-40B3-87C1-91EDB87E173B}" type="pres">
      <dgm:prSet presAssocID="{438EEEAB-BAB3-4C9D-A225-A0F56DBBDD24}" presName="text_1" presStyleLbl="node1" presStyleIdx="0" presStyleCnt="3" custLinFactNeighborX="5924" custLinFactNeighborY="-79541">
        <dgm:presLayoutVars>
          <dgm:bulletEnabled val="1"/>
        </dgm:presLayoutVars>
      </dgm:prSet>
      <dgm:spPr>
        <a:prstGeom prst="rect">
          <a:avLst/>
        </a:prstGeom>
      </dgm:spPr>
    </dgm:pt>
    <dgm:pt modelId="{5DF3B318-CBC1-4EEC-B6A8-978FB35F2300}" type="pres">
      <dgm:prSet presAssocID="{438EEEAB-BAB3-4C9D-A225-A0F56DBBDD24}" presName="accent_1" presStyleCnt="0"/>
      <dgm:spPr/>
    </dgm:pt>
    <dgm:pt modelId="{4F47228F-8E3E-4D10-AC00-CF4822B9E2D2}" type="pres">
      <dgm:prSet presAssocID="{438EEEAB-BAB3-4C9D-A225-A0F56DBBDD24}" presName="accentRepeatNode" presStyleLbl="solidFgAcc1" presStyleIdx="0" presStyleCnt="3" custLinFactY="75617" custLinFactNeighborX="2256" custLinFactNeighborY="100000">
        <dgm:style>
          <a:lnRef idx="2">
            <a:schemeClr val="dk1"/>
          </a:lnRef>
          <a:fillRef idx="1">
            <a:schemeClr val="lt1"/>
          </a:fillRef>
          <a:effectRef idx="0">
            <a:schemeClr val="dk1"/>
          </a:effectRef>
          <a:fontRef idx="minor">
            <a:schemeClr val="dk1"/>
          </a:fontRef>
        </dgm:style>
      </dgm:prSet>
      <dgm:spPr>
        <a:xfrm>
          <a:off x="54658" y="290051"/>
          <a:ext cx="966836" cy="966836"/>
        </a:xfrm>
        <a:prstGeom prst="ellipse">
          <a:avLst/>
        </a:prstGeom>
        <a:solidFill>
          <a:srgbClr val="FF0000"/>
        </a:solidFill>
        <a:ln>
          <a:noFill/>
        </a:ln>
        <a:scene3d>
          <a:camera prst="orthographicFront"/>
          <a:lightRig rig="flat" dir="t"/>
        </a:scene3d>
        <a:sp3d z="190500" extrusionH="12700">
          <a:bevelT/>
        </a:sp3d>
      </dgm:spPr>
    </dgm:pt>
    <dgm:pt modelId="{3ABC620B-8AF1-42F2-9B70-3B5C13C5C38C}" type="pres">
      <dgm:prSet presAssocID="{3E03161C-3BFA-4B29-BC1D-B47A212F68B0}" presName="text_2" presStyleLbl="node1" presStyleIdx="1" presStyleCnt="3" custLinFactNeighborX="2305" custLinFactNeighborY="4662">
        <dgm:presLayoutVars>
          <dgm:bulletEnabled val="1"/>
        </dgm:presLayoutVars>
      </dgm:prSet>
      <dgm:spPr>
        <a:prstGeom prst="rect">
          <a:avLst/>
        </a:prstGeom>
      </dgm:spPr>
    </dgm:pt>
    <dgm:pt modelId="{50C6DFB8-9DAD-4A93-B107-2545766EBDD3}" type="pres">
      <dgm:prSet presAssocID="{3E03161C-3BFA-4B29-BC1D-B47A212F68B0}" presName="accent_2" presStyleCnt="0"/>
      <dgm:spPr/>
    </dgm:pt>
    <dgm:pt modelId="{7FC640A2-4DC2-4576-A6D4-F179BD74C5D9}" type="pres">
      <dgm:prSet presAssocID="{3E03161C-3BFA-4B29-BC1D-B47A212F68B0}" presName="accentRepeatNode" presStyleLbl="solidFgAcc1" presStyleIdx="1" presStyleCnt="3" custLinFactX="-47232" custLinFactNeighborX="-100000" custLinFactNeighborY="44312">
        <dgm:style>
          <a:lnRef idx="2">
            <a:schemeClr val="dk1"/>
          </a:lnRef>
          <a:fillRef idx="1">
            <a:schemeClr val="lt1"/>
          </a:fillRef>
          <a:effectRef idx="0">
            <a:schemeClr val="dk1"/>
          </a:effectRef>
          <a:fontRef idx="minor">
            <a:schemeClr val="dk1"/>
          </a:fontRef>
        </dgm:style>
      </dgm:prSet>
      <dgm:spPr>
        <a:solidFill>
          <a:srgbClr val="FFC000"/>
        </a:solidFill>
        <a:ln>
          <a:noFill/>
        </a:ln>
        <a:scene3d>
          <a:camera prst="orthographicFront"/>
          <a:lightRig rig="flat" dir="t"/>
        </a:scene3d>
        <a:sp3d z="190500" extrusionH="12700">
          <a:bevelT/>
        </a:sp3d>
      </dgm:spPr>
    </dgm:pt>
    <dgm:pt modelId="{132D54AC-1CCC-4FD3-98AA-E62495E61336}" type="pres">
      <dgm:prSet presAssocID="{77EC1E05-8E73-4947-BAC4-15B31D6D2B0E}" presName="text_3" presStyleLbl="node1" presStyleIdx="2" presStyleCnt="3" custLinFactNeighborX="4220" custLinFactNeighborY="42586">
        <dgm:presLayoutVars>
          <dgm:bulletEnabled val="1"/>
        </dgm:presLayoutVars>
      </dgm:prSet>
      <dgm:spPr>
        <a:prstGeom prst="rect">
          <a:avLst/>
        </a:prstGeom>
      </dgm:spPr>
    </dgm:pt>
    <dgm:pt modelId="{9E3980B4-B58B-4984-A4E3-7AAE85168A44}" type="pres">
      <dgm:prSet presAssocID="{77EC1E05-8E73-4947-BAC4-15B31D6D2B0E}" presName="accent_3" presStyleCnt="0"/>
      <dgm:spPr/>
    </dgm:pt>
    <dgm:pt modelId="{7C53D127-66AA-45E4-B5B6-41E1349293F2}" type="pres">
      <dgm:prSet presAssocID="{77EC1E05-8E73-4947-BAC4-15B31D6D2B0E}" presName="accentRepeatNode" presStyleLbl="solidFgAcc1" presStyleIdx="2" presStyleCnt="3"/>
      <dgm:spPr/>
    </dgm:pt>
  </dgm:ptLst>
  <dgm:cxnLst>
    <dgm:cxn modelId="{9A4F8A01-1485-4631-A453-C2362B1CF086}" srcId="{646DB2B1-8F48-41A8-9526-209D18261044}" destId="{77EC1E05-8E73-4947-BAC4-15B31D6D2B0E}" srcOrd="2" destOrd="0" parTransId="{BE6F61BF-AC7C-4170-8970-BE9B67CB7A11}" sibTransId="{AF476F18-795B-49D1-8A36-D88C186581F2}"/>
    <dgm:cxn modelId="{8BBFFD36-0BCB-4C85-96CD-4CE092585D13}" srcId="{646DB2B1-8F48-41A8-9526-209D18261044}" destId="{438EEEAB-BAB3-4C9D-A225-A0F56DBBDD24}" srcOrd="0" destOrd="0" parTransId="{369A9DE6-875E-4591-97B0-C1768FA465C8}" sibTransId="{D0BB4F3B-8F5A-4C62-8B4F-C7C568A0B77E}"/>
    <dgm:cxn modelId="{CED8C06A-CFB3-4121-BD53-BB8821D896C8}" type="presOf" srcId="{646DB2B1-8F48-41A8-9526-209D18261044}" destId="{A0FC70FD-D8E5-45A9-8722-12F33B26CA17}" srcOrd="0" destOrd="0" presId="urn:microsoft.com/office/officeart/2008/layout/VerticalCurvedList"/>
    <dgm:cxn modelId="{062A7571-B405-42ED-A1CD-7D2C04D1A786}" type="presOf" srcId="{438EEEAB-BAB3-4C9D-A225-A0F56DBBDD24}" destId="{66A8D453-AA5C-40B3-87C1-91EDB87E173B}" srcOrd="0" destOrd="0" presId="urn:microsoft.com/office/officeart/2008/layout/VerticalCurvedList"/>
    <dgm:cxn modelId="{31826275-07DC-4846-9707-D885CEC61DCB}" type="presOf" srcId="{3E03161C-3BFA-4B29-BC1D-B47A212F68B0}" destId="{3ABC620B-8AF1-42F2-9B70-3B5C13C5C38C}" srcOrd="0" destOrd="0" presId="urn:microsoft.com/office/officeart/2008/layout/VerticalCurvedList"/>
    <dgm:cxn modelId="{4A5D715A-BA05-49A4-A1ED-88D6173C6206}" type="presOf" srcId="{D0BB4F3B-8F5A-4C62-8B4F-C7C568A0B77E}" destId="{31C0224A-06B3-483C-A768-3DAFEF047B7D}" srcOrd="0" destOrd="0" presId="urn:microsoft.com/office/officeart/2008/layout/VerticalCurvedList"/>
    <dgm:cxn modelId="{7EF53EAF-0C98-4C7E-9AA2-4EEB5A85E287}" type="presOf" srcId="{77EC1E05-8E73-4947-BAC4-15B31D6D2B0E}" destId="{132D54AC-1CCC-4FD3-98AA-E62495E61336}" srcOrd="0" destOrd="0" presId="urn:microsoft.com/office/officeart/2008/layout/VerticalCurvedList"/>
    <dgm:cxn modelId="{574DF4BE-BF98-44AB-BC49-FA8E571313EF}" srcId="{646DB2B1-8F48-41A8-9526-209D18261044}" destId="{3E03161C-3BFA-4B29-BC1D-B47A212F68B0}" srcOrd="1" destOrd="0" parTransId="{0459CAD9-C14C-427C-B01F-1B7EDD279597}" sibTransId="{2717921E-0EAD-48D5-BB36-D065426FE850}"/>
    <dgm:cxn modelId="{E56211F0-1567-48CD-B81A-E60EE5B5DA27}" type="presParOf" srcId="{A0FC70FD-D8E5-45A9-8722-12F33B26CA17}" destId="{982A0900-7133-4DA7-93D8-0E56B540CB0C}" srcOrd="0" destOrd="0" presId="urn:microsoft.com/office/officeart/2008/layout/VerticalCurvedList"/>
    <dgm:cxn modelId="{40B9424C-8D59-4C52-93E4-53D27C14BC03}" type="presParOf" srcId="{982A0900-7133-4DA7-93D8-0E56B540CB0C}" destId="{EC28CD01-ACBC-4890-81A1-F7AA54072482}" srcOrd="0" destOrd="0" presId="urn:microsoft.com/office/officeart/2008/layout/VerticalCurvedList"/>
    <dgm:cxn modelId="{D09D10A8-3083-44AD-8F27-7F285AE891B2}" type="presParOf" srcId="{EC28CD01-ACBC-4890-81A1-F7AA54072482}" destId="{80B7A98C-C98F-46D9-A72D-34E6FEBD7980}" srcOrd="0" destOrd="0" presId="urn:microsoft.com/office/officeart/2008/layout/VerticalCurvedList"/>
    <dgm:cxn modelId="{542013D5-1192-4CF5-BC0C-B77804650CAE}" type="presParOf" srcId="{EC28CD01-ACBC-4890-81A1-F7AA54072482}" destId="{31C0224A-06B3-483C-A768-3DAFEF047B7D}" srcOrd="1" destOrd="0" presId="urn:microsoft.com/office/officeart/2008/layout/VerticalCurvedList"/>
    <dgm:cxn modelId="{BB79D834-3654-4DC5-A8D5-D9814EE78C39}" type="presParOf" srcId="{EC28CD01-ACBC-4890-81A1-F7AA54072482}" destId="{21129EED-DCF7-4A8B-866C-CEAA1AD90056}" srcOrd="2" destOrd="0" presId="urn:microsoft.com/office/officeart/2008/layout/VerticalCurvedList"/>
    <dgm:cxn modelId="{A5457E73-9CB2-493C-8C2B-AA25B1ADCD0E}" type="presParOf" srcId="{EC28CD01-ACBC-4890-81A1-F7AA54072482}" destId="{34F4A5F9-7997-439A-B4CE-2D81BA71AA3A}" srcOrd="3" destOrd="0" presId="urn:microsoft.com/office/officeart/2008/layout/VerticalCurvedList"/>
    <dgm:cxn modelId="{ADFC7DEB-0049-4822-B6A3-85C3866922C5}" type="presParOf" srcId="{982A0900-7133-4DA7-93D8-0E56B540CB0C}" destId="{66A8D453-AA5C-40B3-87C1-91EDB87E173B}" srcOrd="1" destOrd="0" presId="urn:microsoft.com/office/officeart/2008/layout/VerticalCurvedList"/>
    <dgm:cxn modelId="{B6AF27E4-58A6-4202-A207-9496E7014030}" type="presParOf" srcId="{982A0900-7133-4DA7-93D8-0E56B540CB0C}" destId="{5DF3B318-CBC1-4EEC-B6A8-978FB35F2300}" srcOrd="2" destOrd="0" presId="urn:microsoft.com/office/officeart/2008/layout/VerticalCurvedList"/>
    <dgm:cxn modelId="{EE645B77-77E3-44CF-BEB3-4DF4F4417370}" type="presParOf" srcId="{5DF3B318-CBC1-4EEC-B6A8-978FB35F2300}" destId="{4F47228F-8E3E-4D10-AC00-CF4822B9E2D2}" srcOrd="0" destOrd="0" presId="urn:microsoft.com/office/officeart/2008/layout/VerticalCurvedList"/>
    <dgm:cxn modelId="{E1BAEF10-69DB-4371-B88D-18EDC1F01232}" type="presParOf" srcId="{982A0900-7133-4DA7-93D8-0E56B540CB0C}" destId="{3ABC620B-8AF1-42F2-9B70-3B5C13C5C38C}" srcOrd="3" destOrd="0" presId="urn:microsoft.com/office/officeart/2008/layout/VerticalCurvedList"/>
    <dgm:cxn modelId="{F8EB07B1-86CA-4917-A492-7F3C549BC176}" type="presParOf" srcId="{982A0900-7133-4DA7-93D8-0E56B540CB0C}" destId="{50C6DFB8-9DAD-4A93-B107-2545766EBDD3}" srcOrd="4" destOrd="0" presId="urn:microsoft.com/office/officeart/2008/layout/VerticalCurvedList"/>
    <dgm:cxn modelId="{394EF559-5CE3-47F4-A9AC-D04E4224694D}" type="presParOf" srcId="{50C6DFB8-9DAD-4A93-B107-2545766EBDD3}" destId="{7FC640A2-4DC2-4576-A6D4-F179BD74C5D9}" srcOrd="0" destOrd="0" presId="urn:microsoft.com/office/officeart/2008/layout/VerticalCurvedList"/>
    <dgm:cxn modelId="{71B61FA0-6EA0-4CC2-A42F-0BB3797CAFC1}" type="presParOf" srcId="{982A0900-7133-4DA7-93D8-0E56B540CB0C}" destId="{132D54AC-1CCC-4FD3-98AA-E62495E61336}" srcOrd="5" destOrd="0" presId="urn:microsoft.com/office/officeart/2008/layout/VerticalCurvedList"/>
    <dgm:cxn modelId="{B9EF1DD5-D005-4F04-A72B-B6494EDBB5FB}" type="presParOf" srcId="{982A0900-7133-4DA7-93D8-0E56B540CB0C}" destId="{9E3980B4-B58B-4984-A4E3-7AAE85168A44}" srcOrd="6" destOrd="0" presId="urn:microsoft.com/office/officeart/2008/layout/VerticalCurvedList"/>
    <dgm:cxn modelId="{A9049882-73B0-4F87-8241-CEED5D28CD60}" type="presParOf" srcId="{9E3980B4-B58B-4984-A4E3-7AAE85168A44}" destId="{7C53D127-66AA-45E4-B5B6-41E1349293F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5A97A23-C057-43CF-B3E6-AC008CCC903C}"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zh-CN" altLang="en-US"/>
        </a:p>
      </dgm:t>
    </dgm:pt>
    <dgm:pt modelId="{83CEDB50-5BFE-46F4-95A5-B30E39CCB85A}">
      <dgm:prSet phldrT="[文本]" custT="1"/>
      <dgm:spPr/>
      <dgm:t>
        <a:bodyPr/>
        <a:lstStyle/>
        <a:p>
          <a:r>
            <a:rPr lang="zh-CN" altLang="en-US" sz="2400" b="1" dirty="0">
              <a:solidFill>
                <a:srgbClr val="FF0000"/>
              </a:solidFill>
            </a:rPr>
            <a:t>物理学</a:t>
          </a:r>
        </a:p>
      </dgm:t>
    </dgm:pt>
    <dgm:pt modelId="{8468E70F-AFBE-4C57-935D-319FA8D1C332}" type="parTrans" cxnId="{74A410A5-8326-4927-AE4D-61C54007870B}">
      <dgm:prSet/>
      <dgm:spPr/>
      <dgm:t>
        <a:bodyPr/>
        <a:lstStyle/>
        <a:p>
          <a:endParaRPr lang="zh-CN" altLang="en-US"/>
        </a:p>
      </dgm:t>
    </dgm:pt>
    <dgm:pt modelId="{5655A871-C699-4E7C-9D26-AC88483E4629}" type="sibTrans" cxnId="{74A410A5-8326-4927-AE4D-61C54007870B}">
      <dgm:prSet/>
      <dgm:spPr/>
      <dgm:t>
        <a:bodyPr/>
        <a:lstStyle/>
        <a:p>
          <a:endParaRPr lang="zh-CN" altLang="en-US"/>
        </a:p>
      </dgm:t>
    </dgm:pt>
    <dgm:pt modelId="{3AEBBDFF-8298-4889-B1A7-25EAB12AF404}">
      <dgm:prSet phldrT="[文本]" custT="1"/>
      <dgm:spPr/>
      <dgm:t>
        <a:bodyPr/>
        <a:lstStyle/>
        <a:p>
          <a:r>
            <a:rPr lang="zh-CN" altLang="en-US" sz="2400" b="1" dirty="0">
              <a:solidFill>
                <a:srgbClr val="FF0000"/>
              </a:solidFill>
            </a:rPr>
            <a:t>核科学与技术</a:t>
          </a:r>
        </a:p>
      </dgm:t>
    </dgm:pt>
    <dgm:pt modelId="{3A964B48-992A-4570-9258-DA55421777AC}" type="parTrans" cxnId="{D952A556-4AEB-4B94-B611-ABAF4521260C}">
      <dgm:prSet/>
      <dgm:spPr/>
      <dgm:t>
        <a:bodyPr/>
        <a:lstStyle/>
        <a:p>
          <a:endParaRPr lang="zh-CN" altLang="en-US"/>
        </a:p>
      </dgm:t>
    </dgm:pt>
    <dgm:pt modelId="{637CC717-E0B9-4EB5-A58C-360B7ED5D127}" type="sibTrans" cxnId="{D952A556-4AEB-4B94-B611-ABAF4521260C}">
      <dgm:prSet/>
      <dgm:spPr/>
      <dgm:t>
        <a:bodyPr/>
        <a:lstStyle/>
        <a:p>
          <a:endParaRPr lang="zh-CN" altLang="en-US"/>
        </a:p>
      </dgm:t>
    </dgm:pt>
    <dgm:pt modelId="{3053B8BA-7954-440E-BC6B-1DE96BE570AA}">
      <dgm:prSet phldrT="[文本]" custT="1"/>
      <dgm:spPr/>
      <dgm:t>
        <a:bodyPr/>
        <a:lstStyle/>
        <a:p>
          <a:r>
            <a:rPr lang="zh-CN" altLang="en-US" sz="1600" b="1" dirty="0"/>
            <a:t>硕士：</a:t>
          </a:r>
          <a:r>
            <a:rPr lang="en-US" altLang="zh-CN" sz="1600" b="1" dirty="0"/>
            <a:t>1</a:t>
          </a:r>
          <a:r>
            <a:rPr lang="zh-CN" altLang="en-US" sz="1600" b="1" dirty="0"/>
            <a:t>位单盲专家＋</a:t>
          </a:r>
          <a:r>
            <a:rPr lang="en-US" altLang="zh-CN" sz="1600" b="1" dirty="0"/>
            <a:t>1</a:t>
          </a:r>
          <a:r>
            <a:rPr lang="zh-CN" altLang="en-US" sz="1600" b="1" dirty="0"/>
            <a:t>位明审</a:t>
          </a:r>
          <a:r>
            <a:rPr lang="zh-CN" altLang="en-US" sz="1600" b="1"/>
            <a:t>专家（硕导，副</a:t>
          </a:r>
          <a:r>
            <a:rPr lang="zh-CN" altLang="en-US" sz="1600" b="1" dirty="0"/>
            <a:t>高及以上职称，明审专家可以与其中一位预审专家重合）</a:t>
          </a:r>
        </a:p>
      </dgm:t>
    </dgm:pt>
    <dgm:pt modelId="{4E2F4258-5B2A-4AA0-88F8-DB4A2C406E6B}" type="parTrans" cxnId="{B59BD5B0-963B-4E95-AB1E-EF6B90F09515}">
      <dgm:prSet/>
      <dgm:spPr/>
      <dgm:t>
        <a:bodyPr/>
        <a:lstStyle/>
        <a:p>
          <a:endParaRPr lang="zh-CN" altLang="en-US"/>
        </a:p>
      </dgm:t>
    </dgm:pt>
    <dgm:pt modelId="{4953723A-751A-42B4-A878-CEC5B73A2219}" type="sibTrans" cxnId="{B59BD5B0-963B-4E95-AB1E-EF6B90F09515}">
      <dgm:prSet/>
      <dgm:spPr/>
      <dgm:t>
        <a:bodyPr/>
        <a:lstStyle/>
        <a:p>
          <a:endParaRPr lang="zh-CN" altLang="en-US"/>
        </a:p>
      </dgm:t>
    </dgm:pt>
    <dgm:pt modelId="{CB09504B-3713-4DA5-A060-45FC03B2133B}">
      <dgm:prSet phldrT="[文本]" custT="1"/>
      <dgm:spPr/>
      <dgm:t>
        <a:bodyPr/>
        <a:lstStyle/>
        <a:p>
          <a:r>
            <a:rPr lang="zh-CN" altLang="en-US" sz="1600" b="1" dirty="0"/>
            <a:t>博士：</a:t>
          </a:r>
          <a:r>
            <a:rPr lang="en-US" altLang="zh-CN" sz="1600" b="1" dirty="0"/>
            <a:t>3</a:t>
          </a:r>
          <a:r>
            <a:rPr lang="zh-CN" altLang="en-US" sz="1600" b="1" dirty="0"/>
            <a:t>位单盲专家（系统匹配）＋</a:t>
          </a:r>
          <a:r>
            <a:rPr lang="en-US" altLang="zh-CN" sz="1600" b="1" dirty="0"/>
            <a:t>2</a:t>
          </a:r>
          <a:r>
            <a:rPr lang="zh-CN" altLang="en-US" sz="1600" b="1" dirty="0"/>
            <a:t>位明审专家（导师指定），全部要求博导，校内至少</a:t>
          </a:r>
          <a:r>
            <a:rPr lang="en-US" altLang="zh-CN" sz="1600" b="1" dirty="0"/>
            <a:t>1</a:t>
          </a:r>
          <a:r>
            <a:rPr lang="zh-CN" altLang="en-US" sz="1600" b="1" dirty="0"/>
            <a:t>名，校外至少</a:t>
          </a:r>
          <a:r>
            <a:rPr lang="en-US" altLang="zh-CN" sz="1600" b="1" dirty="0"/>
            <a:t>3</a:t>
          </a:r>
          <a:r>
            <a:rPr lang="zh-CN" altLang="en-US" sz="1600" b="1" dirty="0"/>
            <a:t>名</a:t>
          </a:r>
        </a:p>
      </dgm:t>
    </dgm:pt>
    <dgm:pt modelId="{A179B6A9-E91B-4E36-B3C7-301F5919506F}" type="parTrans" cxnId="{A282ABFF-785E-49DE-B5B4-0769EF087522}">
      <dgm:prSet/>
      <dgm:spPr/>
      <dgm:t>
        <a:bodyPr/>
        <a:lstStyle/>
        <a:p>
          <a:endParaRPr lang="zh-CN" altLang="en-US"/>
        </a:p>
      </dgm:t>
    </dgm:pt>
    <dgm:pt modelId="{C7E189A2-0EBB-4A10-A9EB-F91337809AFB}" type="sibTrans" cxnId="{A282ABFF-785E-49DE-B5B4-0769EF087522}">
      <dgm:prSet/>
      <dgm:spPr/>
      <dgm:t>
        <a:bodyPr/>
        <a:lstStyle/>
        <a:p>
          <a:endParaRPr lang="zh-CN" altLang="en-US"/>
        </a:p>
      </dgm:t>
    </dgm:pt>
    <dgm:pt modelId="{4D2BCC1B-1166-47CD-97CA-191B5C5DF73B}">
      <dgm:prSet phldrT="[文本]" custT="1"/>
      <dgm:spPr/>
      <dgm:t>
        <a:bodyPr/>
        <a:lstStyle/>
        <a:p>
          <a:r>
            <a:rPr lang="zh-CN" altLang="en-US" sz="2800" b="1" dirty="0">
              <a:solidFill>
                <a:srgbClr val="FF0000"/>
              </a:solidFill>
            </a:rPr>
            <a:t>能源动力</a:t>
          </a:r>
        </a:p>
      </dgm:t>
    </dgm:pt>
    <dgm:pt modelId="{336746F1-6B67-4F8C-B003-42386B24FD72}" type="parTrans" cxnId="{B1B39752-C3D4-44F8-BA87-BD9B0C1FC297}">
      <dgm:prSet/>
      <dgm:spPr/>
      <dgm:t>
        <a:bodyPr/>
        <a:lstStyle/>
        <a:p>
          <a:endParaRPr lang="zh-CN" altLang="en-US"/>
        </a:p>
      </dgm:t>
    </dgm:pt>
    <dgm:pt modelId="{440C2B4A-2B73-4236-A4ED-84A1BF69DCF8}" type="sibTrans" cxnId="{B1B39752-C3D4-44F8-BA87-BD9B0C1FC297}">
      <dgm:prSet/>
      <dgm:spPr/>
      <dgm:t>
        <a:bodyPr/>
        <a:lstStyle/>
        <a:p>
          <a:endParaRPr lang="zh-CN" altLang="en-US"/>
        </a:p>
      </dgm:t>
    </dgm:pt>
    <dgm:pt modelId="{5EE4C6B0-56D0-4A90-AAE0-F67307C85B93}">
      <dgm:prSet phldrT="[文本]" custT="1"/>
      <dgm:spPr/>
      <dgm:t>
        <a:bodyPr/>
        <a:lstStyle/>
        <a:p>
          <a:r>
            <a:rPr lang="zh-CN" altLang="en-US" sz="1400" b="1" dirty="0"/>
            <a:t>专硕：</a:t>
          </a:r>
          <a:r>
            <a:rPr lang="en-US" altLang="zh-CN" sz="1400" b="1" dirty="0"/>
            <a:t>1</a:t>
          </a:r>
          <a:r>
            <a:rPr lang="zh-CN" altLang="en-US" sz="1400" b="1" dirty="0"/>
            <a:t>位单盲专家＋</a:t>
          </a:r>
          <a:r>
            <a:rPr lang="en-US" altLang="zh-CN" sz="1400" b="1" dirty="0"/>
            <a:t>1</a:t>
          </a:r>
          <a:r>
            <a:rPr lang="zh-CN" altLang="en-US" sz="1400" b="1" dirty="0"/>
            <a:t>位明审专家（副高及以上职称，</a:t>
          </a:r>
          <a:r>
            <a:rPr lang="zh-CN" altLang="en-US" sz="1400" b="1" dirty="0">
              <a:highlight>
                <a:srgbClr val="FFFF00"/>
              </a:highlight>
            </a:rPr>
            <a:t>其中一名企业代表，企业代表为明审专家，由导师指定</a:t>
          </a:r>
          <a:r>
            <a:rPr lang="zh-CN" altLang="en-US" sz="1400" b="1" dirty="0"/>
            <a:t>，</a:t>
          </a:r>
          <a:r>
            <a:rPr lang="zh-CN" altLang="en-US" sz="1400" b="1" dirty="0">
              <a:highlight>
                <a:srgbClr val="FFFF00"/>
              </a:highlight>
            </a:rPr>
            <a:t>单盲专家为校内硕导</a:t>
          </a:r>
          <a:r>
            <a:rPr lang="zh-CN" altLang="en-US" sz="1400" b="1" dirty="0"/>
            <a:t>，由系统匹配</a:t>
          </a:r>
        </a:p>
      </dgm:t>
    </dgm:pt>
    <dgm:pt modelId="{3C64D696-F401-4CAB-BEFB-6C17EC106111}" type="parTrans" cxnId="{A2E9B08D-AC40-4D03-AD88-782ADCDBA4C3}">
      <dgm:prSet/>
      <dgm:spPr/>
      <dgm:t>
        <a:bodyPr/>
        <a:lstStyle/>
        <a:p>
          <a:endParaRPr lang="zh-CN" altLang="en-US"/>
        </a:p>
      </dgm:t>
    </dgm:pt>
    <dgm:pt modelId="{7B33DD93-4F76-4FD0-B980-8D0C8302383B}" type="sibTrans" cxnId="{A2E9B08D-AC40-4D03-AD88-782ADCDBA4C3}">
      <dgm:prSet/>
      <dgm:spPr/>
      <dgm:t>
        <a:bodyPr/>
        <a:lstStyle/>
        <a:p>
          <a:endParaRPr lang="zh-CN" altLang="en-US"/>
        </a:p>
      </dgm:t>
    </dgm:pt>
    <dgm:pt modelId="{5FA15EE7-74A4-4F89-94A5-86BFFACCD0D2}">
      <dgm:prSet phldrT="[文本]" custT="1"/>
      <dgm:spPr/>
      <dgm:t>
        <a:bodyPr/>
        <a:lstStyle/>
        <a:p>
          <a:r>
            <a:rPr lang="zh-CN" altLang="en-US" sz="1400" b="1" dirty="0"/>
            <a:t>工程博士：</a:t>
          </a:r>
          <a:r>
            <a:rPr lang="en-US" altLang="zh-CN" sz="1400" b="1" dirty="0"/>
            <a:t>3</a:t>
          </a:r>
          <a:r>
            <a:rPr lang="zh-CN" altLang="en-US" sz="1400" b="1" dirty="0"/>
            <a:t>位单盲专家＋</a:t>
          </a:r>
          <a:r>
            <a:rPr lang="en-US" altLang="zh-CN" sz="1400" b="1" dirty="0"/>
            <a:t>2</a:t>
          </a:r>
          <a:r>
            <a:rPr lang="zh-CN" altLang="en-US" sz="1400" b="1" dirty="0"/>
            <a:t>位明审专家（</a:t>
          </a:r>
          <a:r>
            <a:rPr lang="en-US" altLang="zh-CN" sz="1400" b="1" dirty="0"/>
            <a:t>5</a:t>
          </a:r>
          <a:r>
            <a:rPr lang="zh-CN" altLang="en-US" sz="1400" b="1" dirty="0"/>
            <a:t>位正高，至少</a:t>
          </a:r>
          <a:r>
            <a:rPr lang="en-US" altLang="zh-CN" sz="1400" b="1" dirty="0"/>
            <a:t>1</a:t>
          </a:r>
          <a:r>
            <a:rPr lang="zh-CN" altLang="en-US" sz="1400" b="1" dirty="0"/>
            <a:t>名校内博导，至少</a:t>
          </a:r>
          <a:r>
            <a:rPr lang="en-US" altLang="zh-CN" sz="1400" b="1" dirty="0"/>
            <a:t>3</a:t>
          </a:r>
          <a:r>
            <a:rPr lang="zh-CN" altLang="en-US" sz="1400" b="1" dirty="0"/>
            <a:t>名校外专家（至少</a:t>
          </a:r>
          <a:r>
            <a:rPr lang="en-US" altLang="zh-CN" sz="1400" b="1" dirty="0"/>
            <a:t>2</a:t>
          </a:r>
          <a:r>
            <a:rPr lang="zh-CN" altLang="en-US" sz="1400" b="1" dirty="0"/>
            <a:t>位行业专家，行业专家为明审专家，由导师指定</a:t>
          </a:r>
        </a:p>
      </dgm:t>
    </dgm:pt>
    <dgm:pt modelId="{B68ABA51-1050-49E2-A73D-94E03D2844AE}" type="parTrans" cxnId="{FE044DA1-3FCD-41AA-8781-8E05688E839C}">
      <dgm:prSet/>
      <dgm:spPr/>
      <dgm:t>
        <a:bodyPr/>
        <a:lstStyle/>
        <a:p>
          <a:endParaRPr lang="zh-CN" altLang="en-US"/>
        </a:p>
      </dgm:t>
    </dgm:pt>
    <dgm:pt modelId="{127D2ED4-2397-4E5E-83D6-CE15F4F28CE3}" type="sibTrans" cxnId="{FE044DA1-3FCD-41AA-8781-8E05688E839C}">
      <dgm:prSet/>
      <dgm:spPr/>
      <dgm:t>
        <a:bodyPr/>
        <a:lstStyle/>
        <a:p>
          <a:endParaRPr lang="zh-CN" altLang="en-US"/>
        </a:p>
      </dgm:t>
    </dgm:pt>
    <dgm:pt modelId="{945FECA9-B374-40F7-8AC2-8B158843767F}">
      <dgm:prSet custT="1"/>
      <dgm:spPr/>
      <dgm:t>
        <a:bodyPr/>
        <a:lstStyle/>
        <a:p>
          <a:r>
            <a:rPr lang="zh-CN" altLang="en-US" sz="1600" b="1" dirty="0"/>
            <a:t>硕士：正常年限</a:t>
          </a:r>
          <a:r>
            <a:rPr lang="en-US" altLang="zh-CN" sz="1600" b="1" dirty="0"/>
            <a:t>2</a:t>
          </a:r>
          <a:r>
            <a:rPr lang="zh-CN" altLang="en-US" sz="1600" b="1" dirty="0"/>
            <a:t>位专家、超正常年限</a:t>
          </a:r>
          <a:r>
            <a:rPr lang="en-US" altLang="zh-CN" sz="1600" b="1" dirty="0"/>
            <a:t>3</a:t>
          </a:r>
          <a:r>
            <a:rPr lang="zh-CN" altLang="en-US" sz="1600" b="1" dirty="0"/>
            <a:t>位专家、留学硕士</a:t>
          </a:r>
          <a:r>
            <a:rPr lang="en-US" altLang="zh-CN" sz="1600" b="1" dirty="0"/>
            <a:t>3</a:t>
          </a:r>
          <a:r>
            <a:rPr lang="zh-CN" altLang="en-US" sz="1600" b="1" dirty="0"/>
            <a:t>位专家</a:t>
          </a:r>
        </a:p>
      </dgm:t>
    </dgm:pt>
    <dgm:pt modelId="{642F8773-3097-44E7-B62C-02ACB31A23B9}" type="parTrans" cxnId="{8AE59C19-2B1C-4296-9F49-FAE5F4AFFD12}">
      <dgm:prSet/>
      <dgm:spPr/>
      <dgm:t>
        <a:bodyPr/>
        <a:lstStyle/>
        <a:p>
          <a:endParaRPr lang="zh-CN" altLang="en-US"/>
        </a:p>
      </dgm:t>
    </dgm:pt>
    <dgm:pt modelId="{3EC79E78-4581-4EEC-BA03-E34AEC223028}" type="sibTrans" cxnId="{8AE59C19-2B1C-4296-9F49-FAE5F4AFFD12}">
      <dgm:prSet/>
      <dgm:spPr/>
      <dgm:t>
        <a:bodyPr/>
        <a:lstStyle/>
        <a:p>
          <a:endParaRPr lang="zh-CN" altLang="en-US"/>
        </a:p>
      </dgm:t>
    </dgm:pt>
    <dgm:pt modelId="{5BDC4A17-9377-45FA-BB8F-EBD661D051E3}">
      <dgm:prSet custT="1"/>
      <dgm:spPr/>
      <dgm:t>
        <a:bodyPr/>
        <a:lstStyle/>
        <a:p>
          <a:r>
            <a:rPr lang="zh-CN" altLang="en-US" sz="1600" b="1" dirty="0"/>
            <a:t>博士：</a:t>
          </a:r>
          <a:r>
            <a:rPr lang="en-US" altLang="zh-CN" sz="1600" b="1" dirty="0"/>
            <a:t>5</a:t>
          </a:r>
          <a:r>
            <a:rPr lang="zh-CN" altLang="en-US" sz="1600" b="1" dirty="0"/>
            <a:t>位专家</a:t>
          </a:r>
        </a:p>
      </dgm:t>
    </dgm:pt>
    <dgm:pt modelId="{E19FF1DD-3420-4CA8-AC6B-2FE4B1C3BF1A}" type="parTrans" cxnId="{2EB48C1A-7420-4BD7-BED5-3EB5B3034575}">
      <dgm:prSet/>
      <dgm:spPr/>
      <dgm:t>
        <a:bodyPr/>
        <a:lstStyle/>
        <a:p>
          <a:endParaRPr lang="zh-CN" altLang="en-US"/>
        </a:p>
      </dgm:t>
    </dgm:pt>
    <dgm:pt modelId="{96D7BAD2-34EB-47EF-9A85-7748E776B7A3}" type="sibTrans" cxnId="{2EB48C1A-7420-4BD7-BED5-3EB5B3034575}">
      <dgm:prSet/>
      <dgm:spPr/>
      <dgm:t>
        <a:bodyPr/>
        <a:lstStyle/>
        <a:p>
          <a:endParaRPr lang="zh-CN" altLang="en-US"/>
        </a:p>
      </dgm:t>
    </dgm:pt>
    <dgm:pt modelId="{6F9C8E87-5FA4-4847-A710-06F16B1656D7}" type="pres">
      <dgm:prSet presAssocID="{95A97A23-C057-43CF-B3E6-AC008CCC903C}" presName="Name0" presStyleCnt="0">
        <dgm:presLayoutVars>
          <dgm:dir/>
          <dgm:animLvl val="lvl"/>
          <dgm:resizeHandles/>
        </dgm:presLayoutVars>
      </dgm:prSet>
      <dgm:spPr/>
    </dgm:pt>
    <dgm:pt modelId="{B512D731-7CE9-48A2-A24B-D43C923201BD}" type="pres">
      <dgm:prSet presAssocID="{83CEDB50-5BFE-46F4-95A5-B30E39CCB85A}" presName="linNode" presStyleCnt="0"/>
      <dgm:spPr/>
    </dgm:pt>
    <dgm:pt modelId="{55CB9C5B-3152-4C3E-817E-887DBC0BF388}" type="pres">
      <dgm:prSet presAssocID="{83CEDB50-5BFE-46F4-95A5-B30E39CCB85A}" presName="parentShp" presStyleLbl="node1" presStyleIdx="0" presStyleCnt="3" custScaleX="31038" custScaleY="54318" custLinFactNeighborX="-8121" custLinFactNeighborY="36749">
        <dgm:presLayoutVars>
          <dgm:bulletEnabled val="1"/>
        </dgm:presLayoutVars>
      </dgm:prSet>
      <dgm:spPr/>
    </dgm:pt>
    <dgm:pt modelId="{6AA8897E-DB3C-4FA2-B980-DA1E9482E307}" type="pres">
      <dgm:prSet presAssocID="{83CEDB50-5BFE-46F4-95A5-B30E39CCB85A}" presName="childShp" presStyleLbl="bgAccFollowNode1" presStyleIdx="0" presStyleCnt="3" custScaleX="129420" custScaleY="73860" custLinFactNeighborX="-12189" custLinFactNeighborY="38146">
        <dgm:presLayoutVars>
          <dgm:bulletEnabled val="1"/>
        </dgm:presLayoutVars>
      </dgm:prSet>
      <dgm:spPr/>
    </dgm:pt>
    <dgm:pt modelId="{87F90C5C-2B58-46F0-BC35-7BC83940A3D1}" type="pres">
      <dgm:prSet presAssocID="{5655A871-C699-4E7C-9D26-AC88483E4629}" presName="spacing" presStyleCnt="0"/>
      <dgm:spPr/>
    </dgm:pt>
    <dgm:pt modelId="{31BDE4D8-CF58-483B-B7EE-8AFD4A166AEF}" type="pres">
      <dgm:prSet presAssocID="{3AEBBDFF-8298-4889-B1A7-25EAB12AF404}" presName="linNode" presStyleCnt="0"/>
      <dgm:spPr/>
    </dgm:pt>
    <dgm:pt modelId="{D4EFC1F9-8B5A-4F33-9A51-5D7C678B30DD}" type="pres">
      <dgm:prSet presAssocID="{3AEBBDFF-8298-4889-B1A7-25EAB12AF404}" presName="parentShp" presStyleLbl="node1" presStyleIdx="1" presStyleCnt="3" custScaleX="43272" custScaleY="56728" custLinFactNeighborX="-2345" custLinFactNeighborY="19864">
        <dgm:presLayoutVars>
          <dgm:bulletEnabled val="1"/>
        </dgm:presLayoutVars>
      </dgm:prSet>
      <dgm:spPr/>
    </dgm:pt>
    <dgm:pt modelId="{BD9CD7EB-A779-48FF-A71F-B5BEFA21ED71}" type="pres">
      <dgm:prSet presAssocID="{3AEBBDFF-8298-4889-B1A7-25EAB12AF404}" presName="childShp" presStyleLbl="bgAccFollowNode1" presStyleIdx="1" presStyleCnt="3" custScaleX="131608" custLinFactNeighborX="-3282" custLinFactNeighborY="18822">
        <dgm:presLayoutVars>
          <dgm:bulletEnabled val="1"/>
        </dgm:presLayoutVars>
      </dgm:prSet>
      <dgm:spPr/>
    </dgm:pt>
    <dgm:pt modelId="{D4EE29C5-B144-4ED6-9768-6F1C743C4989}" type="pres">
      <dgm:prSet presAssocID="{637CC717-E0B9-4EB5-A58C-360B7ED5D127}" presName="spacing" presStyleCnt="0"/>
      <dgm:spPr/>
    </dgm:pt>
    <dgm:pt modelId="{1679C9AD-A084-4148-A037-153A3FBD5EFA}" type="pres">
      <dgm:prSet presAssocID="{4D2BCC1B-1166-47CD-97CA-191B5C5DF73B}" presName="linNode" presStyleCnt="0"/>
      <dgm:spPr/>
    </dgm:pt>
    <dgm:pt modelId="{52510613-D039-4551-AEC9-F5A4241182B6}" type="pres">
      <dgm:prSet presAssocID="{4D2BCC1B-1166-47CD-97CA-191B5C5DF73B}" presName="parentShp" presStyleLbl="node1" presStyleIdx="2" presStyleCnt="3" custScaleX="49365" custScaleY="63160" custLinFactNeighborX="-223" custLinFactNeighborY="7068">
        <dgm:presLayoutVars>
          <dgm:bulletEnabled val="1"/>
        </dgm:presLayoutVars>
      </dgm:prSet>
      <dgm:spPr/>
    </dgm:pt>
    <dgm:pt modelId="{97EE0231-BB92-4D1D-861B-215D1C85CF19}" type="pres">
      <dgm:prSet presAssocID="{4D2BCC1B-1166-47CD-97CA-191B5C5DF73B}" presName="childShp" presStyleLbl="bgAccFollowNode1" presStyleIdx="2" presStyleCnt="3" custScaleX="142196" custScaleY="111041" custLinFactNeighborX="87" custLinFactNeighborY="11026">
        <dgm:presLayoutVars>
          <dgm:bulletEnabled val="1"/>
        </dgm:presLayoutVars>
      </dgm:prSet>
      <dgm:spPr/>
    </dgm:pt>
  </dgm:ptLst>
  <dgm:cxnLst>
    <dgm:cxn modelId="{8675C405-7BD1-4DC9-9A90-095CFDD9293B}" type="presOf" srcId="{95A97A23-C057-43CF-B3E6-AC008CCC903C}" destId="{6F9C8E87-5FA4-4847-A710-06F16B1656D7}" srcOrd="0" destOrd="0" presId="urn:microsoft.com/office/officeart/2005/8/layout/vList6"/>
    <dgm:cxn modelId="{38A93306-C116-4A96-AEF4-543E8BDB7BED}" type="presOf" srcId="{3AEBBDFF-8298-4889-B1A7-25EAB12AF404}" destId="{D4EFC1F9-8B5A-4F33-9A51-5D7C678B30DD}" srcOrd="0" destOrd="0" presId="urn:microsoft.com/office/officeart/2005/8/layout/vList6"/>
    <dgm:cxn modelId="{8AE59C19-2B1C-4296-9F49-FAE5F4AFFD12}" srcId="{83CEDB50-5BFE-46F4-95A5-B30E39CCB85A}" destId="{945FECA9-B374-40F7-8AC2-8B158843767F}" srcOrd="0" destOrd="0" parTransId="{642F8773-3097-44E7-B62C-02ACB31A23B9}" sibTransId="{3EC79E78-4581-4EEC-BA03-E34AEC223028}"/>
    <dgm:cxn modelId="{2EB48C1A-7420-4BD7-BED5-3EB5B3034575}" srcId="{83CEDB50-5BFE-46F4-95A5-B30E39CCB85A}" destId="{5BDC4A17-9377-45FA-BB8F-EBD661D051E3}" srcOrd="1" destOrd="0" parTransId="{E19FF1DD-3420-4CA8-AC6B-2FE4B1C3BF1A}" sibTransId="{96D7BAD2-34EB-47EF-9A85-7748E776B7A3}"/>
    <dgm:cxn modelId="{B2A8C42F-CE8B-4668-9462-3DE43EC8F401}" type="presOf" srcId="{83CEDB50-5BFE-46F4-95A5-B30E39CCB85A}" destId="{55CB9C5B-3152-4C3E-817E-887DBC0BF388}" srcOrd="0" destOrd="0" presId="urn:microsoft.com/office/officeart/2005/8/layout/vList6"/>
    <dgm:cxn modelId="{BB68D539-402D-4533-9D32-699305669B2A}" type="presOf" srcId="{5FA15EE7-74A4-4F89-94A5-86BFFACCD0D2}" destId="{97EE0231-BB92-4D1D-861B-215D1C85CF19}" srcOrd="0" destOrd="1" presId="urn:microsoft.com/office/officeart/2005/8/layout/vList6"/>
    <dgm:cxn modelId="{DA49D73E-5F48-448B-8E62-9375AC725E09}" type="presOf" srcId="{5EE4C6B0-56D0-4A90-AAE0-F67307C85B93}" destId="{97EE0231-BB92-4D1D-861B-215D1C85CF19}" srcOrd="0" destOrd="0" presId="urn:microsoft.com/office/officeart/2005/8/layout/vList6"/>
    <dgm:cxn modelId="{B1B39752-C3D4-44F8-BA87-BD9B0C1FC297}" srcId="{95A97A23-C057-43CF-B3E6-AC008CCC903C}" destId="{4D2BCC1B-1166-47CD-97CA-191B5C5DF73B}" srcOrd="2" destOrd="0" parTransId="{336746F1-6B67-4F8C-B003-42386B24FD72}" sibTransId="{440C2B4A-2B73-4236-A4ED-84A1BF69DCF8}"/>
    <dgm:cxn modelId="{D952A556-4AEB-4B94-B611-ABAF4521260C}" srcId="{95A97A23-C057-43CF-B3E6-AC008CCC903C}" destId="{3AEBBDFF-8298-4889-B1A7-25EAB12AF404}" srcOrd="1" destOrd="0" parTransId="{3A964B48-992A-4570-9258-DA55421777AC}" sibTransId="{637CC717-E0B9-4EB5-A58C-360B7ED5D127}"/>
    <dgm:cxn modelId="{628F5D7A-A0DE-430A-9595-9E287B299580}" type="presOf" srcId="{4D2BCC1B-1166-47CD-97CA-191B5C5DF73B}" destId="{52510613-D039-4551-AEC9-F5A4241182B6}" srcOrd="0" destOrd="0" presId="urn:microsoft.com/office/officeart/2005/8/layout/vList6"/>
    <dgm:cxn modelId="{EF776E7D-F730-47A5-8097-0B3F5AB60784}" type="presOf" srcId="{3053B8BA-7954-440E-BC6B-1DE96BE570AA}" destId="{BD9CD7EB-A779-48FF-A71F-B5BEFA21ED71}" srcOrd="0" destOrd="0" presId="urn:microsoft.com/office/officeart/2005/8/layout/vList6"/>
    <dgm:cxn modelId="{FE026D80-D728-4BBD-AD8A-288974EF558C}" type="presOf" srcId="{5BDC4A17-9377-45FA-BB8F-EBD661D051E3}" destId="{6AA8897E-DB3C-4FA2-B980-DA1E9482E307}" srcOrd="0" destOrd="1" presId="urn:microsoft.com/office/officeart/2005/8/layout/vList6"/>
    <dgm:cxn modelId="{B5349882-AFAD-48C7-86A9-D5328954991A}" type="presOf" srcId="{CB09504B-3713-4DA5-A060-45FC03B2133B}" destId="{BD9CD7EB-A779-48FF-A71F-B5BEFA21ED71}" srcOrd="0" destOrd="1" presId="urn:microsoft.com/office/officeart/2005/8/layout/vList6"/>
    <dgm:cxn modelId="{A2E9B08D-AC40-4D03-AD88-782ADCDBA4C3}" srcId="{4D2BCC1B-1166-47CD-97CA-191B5C5DF73B}" destId="{5EE4C6B0-56D0-4A90-AAE0-F67307C85B93}" srcOrd="0" destOrd="0" parTransId="{3C64D696-F401-4CAB-BEFB-6C17EC106111}" sibTransId="{7B33DD93-4F76-4FD0-B980-8D0C8302383B}"/>
    <dgm:cxn modelId="{FE044DA1-3FCD-41AA-8781-8E05688E839C}" srcId="{4D2BCC1B-1166-47CD-97CA-191B5C5DF73B}" destId="{5FA15EE7-74A4-4F89-94A5-86BFFACCD0D2}" srcOrd="1" destOrd="0" parTransId="{B68ABA51-1050-49E2-A73D-94E03D2844AE}" sibTransId="{127D2ED4-2397-4E5E-83D6-CE15F4F28CE3}"/>
    <dgm:cxn modelId="{74A410A5-8326-4927-AE4D-61C54007870B}" srcId="{95A97A23-C057-43CF-B3E6-AC008CCC903C}" destId="{83CEDB50-5BFE-46F4-95A5-B30E39CCB85A}" srcOrd="0" destOrd="0" parTransId="{8468E70F-AFBE-4C57-935D-319FA8D1C332}" sibTransId="{5655A871-C699-4E7C-9D26-AC88483E4629}"/>
    <dgm:cxn modelId="{B59BD5B0-963B-4E95-AB1E-EF6B90F09515}" srcId="{3AEBBDFF-8298-4889-B1A7-25EAB12AF404}" destId="{3053B8BA-7954-440E-BC6B-1DE96BE570AA}" srcOrd="0" destOrd="0" parTransId="{4E2F4258-5B2A-4AA0-88F8-DB4A2C406E6B}" sibTransId="{4953723A-751A-42B4-A878-CEC5B73A2219}"/>
    <dgm:cxn modelId="{DA67F8B5-79BE-476B-A516-78E60B4BDEBC}" type="presOf" srcId="{945FECA9-B374-40F7-8AC2-8B158843767F}" destId="{6AA8897E-DB3C-4FA2-B980-DA1E9482E307}" srcOrd="0" destOrd="0" presId="urn:microsoft.com/office/officeart/2005/8/layout/vList6"/>
    <dgm:cxn modelId="{A282ABFF-785E-49DE-B5B4-0769EF087522}" srcId="{3AEBBDFF-8298-4889-B1A7-25EAB12AF404}" destId="{CB09504B-3713-4DA5-A060-45FC03B2133B}" srcOrd="1" destOrd="0" parTransId="{A179B6A9-E91B-4E36-B3C7-301F5919506F}" sibTransId="{C7E189A2-0EBB-4A10-A9EB-F91337809AFB}"/>
    <dgm:cxn modelId="{BE3A4364-4C04-4586-A1A1-C0542DE305AB}" type="presParOf" srcId="{6F9C8E87-5FA4-4847-A710-06F16B1656D7}" destId="{B512D731-7CE9-48A2-A24B-D43C923201BD}" srcOrd="0" destOrd="0" presId="urn:microsoft.com/office/officeart/2005/8/layout/vList6"/>
    <dgm:cxn modelId="{B216CF90-87E7-4B1D-A0C6-6A1723C75083}" type="presParOf" srcId="{B512D731-7CE9-48A2-A24B-D43C923201BD}" destId="{55CB9C5B-3152-4C3E-817E-887DBC0BF388}" srcOrd="0" destOrd="0" presId="urn:microsoft.com/office/officeart/2005/8/layout/vList6"/>
    <dgm:cxn modelId="{98A54918-D342-46EB-A987-8BD0DE25C6DA}" type="presParOf" srcId="{B512D731-7CE9-48A2-A24B-D43C923201BD}" destId="{6AA8897E-DB3C-4FA2-B980-DA1E9482E307}" srcOrd="1" destOrd="0" presId="urn:microsoft.com/office/officeart/2005/8/layout/vList6"/>
    <dgm:cxn modelId="{D1B8CCA7-8E78-4AD6-AA7C-8270D9C8B446}" type="presParOf" srcId="{6F9C8E87-5FA4-4847-A710-06F16B1656D7}" destId="{87F90C5C-2B58-46F0-BC35-7BC83940A3D1}" srcOrd="1" destOrd="0" presId="urn:microsoft.com/office/officeart/2005/8/layout/vList6"/>
    <dgm:cxn modelId="{0A3F824C-6496-4FAD-B7EE-87143A05B9CF}" type="presParOf" srcId="{6F9C8E87-5FA4-4847-A710-06F16B1656D7}" destId="{31BDE4D8-CF58-483B-B7EE-8AFD4A166AEF}" srcOrd="2" destOrd="0" presId="urn:microsoft.com/office/officeart/2005/8/layout/vList6"/>
    <dgm:cxn modelId="{827EC330-DA73-4E67-B136-897E957CD080}" type="presParOf" srcId="{31BDE4D8-CF58-483B-B7EE-8AFD4A166AEF}" destId="{D4EFC1F9-8B5A-4F33-9A51-5D7C678B30DD}" srcOrd="0" destOrd="0" presId="urn:microsoft.com/office/officeart/2005/8/layout/vList6"/>
    <dgm:cxn modelId="{11AA5F06-6D27-4F74-85B1-4375283BA6DF}" type="presParOf" srcId="{31BDE4D8-CF58-483B-B7EE-8AFD4A166AEF}" destId="{BD9CD7EB-A779-48FF-A71F-B5BEFA21ED71}" srcOrd="1" destOrd="0" presId="urn:microsoft.com/office/officeart/2005/8/layout/vList6"/>
    <dgm:cxn modelId="{481D3036-71CA-43B8-979C-065AC8A48274}" type="presParOf" srcId="{6F9C8E87-5FA4-4847-A710-06F16B1656D7}" destId="{D4EE29C5-B144-4ED6-9768-6F1C743C4989}" srcOrd="3" destOrd="0" presId="urn:microsoft.com/office/officeart/2005/8/layout/vList6"/>
    <dgm:cxn modelId="{E37455E6-C639-4784-91A4-E72DB0A3740E}" type="presParOf" srcId="{6F9C8E87-5FA4-4847-A710-06F16B1656D7}" destId="{1679C9AD-A084-4148-A037-153A3FBD5EFA}" srcOrd="4" destOrd="0" presId="urn:microsoft.com/office/officeart/2005/8/layout/vList6"/>
    <dgm:cxn modelId="{40DF472E-B8A9-4765-967A-D6891DA08217}" type="presParOf" srcId="{1679C9AD-A084-4148-A037-153A3FBD5EFA}" destId="{52510613-D039-4551-AEC9-F5A4241182B6}" srcOrd="0" destOrd="0" presId="urn:microsoft.com/office/officeart/2005/8/layout/vList6"/>
    <dgm:cxn modelId="{BCD6F296-40FF-4771-B743-55E3F901586A}" type="presParOf" srcId="{1679C9AD-A084-4148-A037-153A3FBD5EFA}" destId="{97EE0231-BB92-4D1D-861B-215D1C85CF19}"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5A97A23-C057-43CF-B3E6-AC008CCC903C}"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zh-CN" altLang="en-US"/>
        </a:p>
      </dgm:t>
    </dgm:pt>
    <dgm:pt modelId="{FE6BA033-4CB7-4299-BEED-C15EB907D16A}">
      <dgm:prSet phldrT="[文本]" custT="1"/>
      <dgm:spPr/>
      <dgm:t>
        <a:bodyPr/>
        <a:lstStyle/>
        <a:p>
          <a:r>
            <a:rPr lang="zh-CN" altLang="en-US" sz="2400" b="1" dirty="0">
              <a:solidFill>
                <a:srgbClr val="FF0000"/>
              </a:solidFill>
            </a:rPr>
            <a:t>博士</a:t>
          </a:r>
        </a:p>
      </dgm:t>
    </dgm:pt>
    <dgm:pt modelId="{35BBCAB2-DAB3-467B-8247-5BC91B526017}" type="parTrans" cxnId="{75452DE5-F532-407B-9900-10AE04B04C98}">
      <dgm:prSet/>
      <dgm:spPr/>
      <dgm:t>
        <a:bodyPr/>
        <a:lstStyle/>
        <a:p>
          <a:endParaRPr lang="zh-CN" altLang="en-US"/>
        </a:p>
      </dgm:t>
    </dgm:pt>
    <dgm:pt modelId="{FA06F950-512A-489A-A192-B5F392E80612}" type="sibTrans" cxnId="{75452DE5-F532-407B-9900-10AE04B04C98}">
      <dgm:prSet/>
      <dgm:spPr/>
      <dgm:t>
        <a:bodyPr/>
        <a:lstStyle/>
        <a:p>
          <a:endParaRPr lang="zh-CN" altLang="en-US"/>
        </a:p>
      </dgm:t>
    </dgm:pt>
    <dgm:pt modelId="{83CEDB50-5BFE-46F4-95A5-B30E39CCB85A}">
      <dgm:prSet phldrT="[文本]"/>
      <dgm:spPr/>
      <dgm:t>
        <a:bodyPr/>
        <a:lstStyle/>
        <a:p>
          <a:r>
            <a:rPr lang="zh-CN" altLang="en-US" sz="2800" dirty="0"/>
            <a:t>至少</a:t>
          </a:r>
          <a:r>
            <a:rPr lang="en-US" altLang="zh-CN" sz="2800" dirty="0"/>
            <a:t>5</a:t>
          </a:r>
          <a:r>
            <a:rPr lang="zh-CN" altLang="en-US" sz="2800" dirty="0"/>
            <a:t>名博导，至少</a:t>
          </a:r>
          <a:r>
            <a:rPr lang="en-US" altLang="zh-CN" sz="2800" dirty="0"/>
            <a:t>1</a:t>
          </a:r>
          <a:r>
            <a:rPr lang="zh-CN" altLang="en-US" sz="2800" dirty="0"/>
            <a:t>名校内博导，至少</a:t>
          </a:r>
          <a:r>
            <a:rPr lang="en-US" altLang="zh-CN" sz="2800" dirty="0"/>
            <a:t>2</a:t>
          </a:r>
          <a:r>
            <a:rPr lang="zh-CN" altLang="en-US" sz="2800" dirty="0"/>
            <a:t>名校外博导</a:t>
          </a:r>
        </a:p>
      </dgm:t>
    </dgm:pt>
    <dgm:pt modelId="{8468E70F-AFBE-4C57-935D-319FA8D1C332}" type="parTrans" cxnId="{74A410A5-8326-4927-AE4D-61C54007870B}">
      <dgm:prSet/>
      <dgm:spPr/>
      <dgm:t>
        <a:bodyPr/>
        <a:lstStyle/>
        <a:p>
          <a:endParaRPr lang="zh-CN" altLang="en-US"/>
        </a:p>
      </dgm:t>
    </dgm:pt>
    <dgm:pt modelId="{5655A871-C699-4E7C-9D26-AC88483E4629}" type="sibTrans" cxnId="{74A410A5-8326-4927-AE4D-61C54007870B}">
      <dgm:prSet/>
      <dgm:spPr/>
      <dgm:t>
        <a:bodyPr/>
        <a:lstStyle/>
        <a:p>
          <a:endParaRPr lang="zh-CN" altLang="en-US"/>
        </a:p>
      </dgm:t>
    </dgm:pt>
    <dgm:pt modelId="{3AEBBDFF-8298-4889-B1A7-25EAB12AF404}">
      <dgm:prSet phldrT="[文本]" custT="1"/>
      <dgm:spPr/>
      <dgm:t>
        <a:bodyPr/>
        <a:lstStyle/>
        <a:p>
          <a:r>
            <a:rPr lang="zh-CN" altLang="en-US" sz="2400" b="1" dirty="0">
              <a:solidFill>
                <a:srgbClr val="FF0000"/>
              </a:solidFill>
            </a:rPr>
            <a:t>工程</a:t>
          </a:r>
          <a:endParaRPr lang="en-US" altLang="zh-CN" sz="2400" b="1" dirty="0">
            <a:solidFill>
              <a:srgbClr val="FF0000"/>
            </a:solidFill>
          </a:endParaRPr>
        </a:p>
        <a:p>
          <a:r>
            <a:rPr lang="zh-CN" altLang="en-US" sz="2400" b="1" dirty="0">
              <a:solidFill>
                <a:srgbClr val="FF0000"/>
              </a:solidFill>
            </a:rPr>
            <a:t>博士</a:t>
          </a:r>
        </a:p>
      </dgm:t>
    </dgm:pt>
    <dgm:pt modelId="{3A964B48-992A-4570-9258-DA55421777AC}" type="parTrans" cxnId="{D952A556-4AEB-4B94-B611-ABAF4521260C}">
      <dgm:prSet/>
      <dgm:spPr/>
      <dgm:t>
        <a:bodyPr/>
        <a:lstStyle/>
        <a:p>
          <a:endParaRPr lang="zh-CN" altLang="en-US"/>
        </a:p>
      </dgm:t>
    </dgm:pt>
    <dgm:pt modelId="{637CC717-E0B9-4EB5-A58C-360B7ED5D127}" type="sibTrans" cxnId="{D952A556-4AEB-4B94-B611-ABAF4521260C}">
      <dgm:prSet/>
      <dgm:spPr/>
      <dgm:t>
        <a:bodyPr/>
        <a:lstStyle/>
        <a:p>
          <a:endParaRPr lang="zh-CN" altLang="en-US"/>
        </a:p>
      </dgm:t>
    </dgm:pt>
    <dgm:pt modelId="{3053B8BA-7954-440E-BC6B-1DE96BE570AA}">
      <dgm:prSet phldrT="[文本]"/>
      <dgm:spPr/>
      <dgm:t>
        <a:bodyPr/>
        <a:lstStyle/>
        <a:p>
          <a:r>
            <a:rPr lang="en-US" altLang="zh-CN" dirty="0"/>
            <a:t>5</a:t>
          </a:r>
          <a:r>
            <a:rPr lang="zh-CN" altLang="en-US" dirty="0"/>
            <a:t>名正高，其中</a:t>
          </a:r>
          <a:r>
            <a:rPr lang="en-US" altLang="zh-CN" dirty="0"/>
            <a:t>1</a:t>
          </a:r>
          <a:r>
            <a:rPr lang="zh-CN" altLang="en-US" dirty="0"/>
            <a:t>名校内博导，</a:t>
          </a:r>
          <a:r>
            <a:rPr lang="en-US" altLang="zh-CN" dirty="0"/>
            <a:t>2</a:t>
          </a:r>
          <a:r>
            <a:rPr lang="zh-CN" altLang="en-US" dirty="0"/>
            <a:t>名校外博</a:t>
          </a:r>
          <a:r>
            <a:rPr lang="zh-CN" altLang="en-US"/>
            <a:t>导，</a:t>
          </a:r>
          <a:r>
            <a:rPr lang="en-US" altLang="zh-CN"/>
            <a:t>2</a:t>
          </a:r>
          <a:r>
            <a:rPr lang="zh-CN" altLang="en-US" dirty="0"/>
            <a:t>名行业专家</a:t>
          </a:r>
        </a:p>
      </dgm:t>
    </dgm:pt>
    <dgm:pt modelId="{4E2F4258-5B2A-4AA0-88F8-DB4A2C406E6B}" type="parTrans" cxnId="{B59BD5B0-963B-4E95-AB1E-EF6B90F09515}">
      <dgm:prSet/>
      <dgm:spPr/>
      <dgm:t>
        <a:bodyPr/>
        <a:lstStyle/>
        <a:p>
          <a:endParaRPr lang="zh-CN" altLang="en-US"/>
        </a:p>
      </dgm:t>
    </dgm:pt>
    <dgm:pt modelId="{4953723A-751A-42B4-A878-CEC5B73A2219}" type="sibTrans" cxnId="{B59BD5B0-963B-4E95-AB1E-EF6B90F09515}">
      <dgm:prSet/>
      <dgm:spPr/>
      <dgm:t>
        <a:bodyPr/>
        <a:lstStyle/>
        <a:p>
          <a:endParaRPr lang="zh-CN" altLang="en-US"/>
        </a:p>
      </dgm:t>
    </dgm:pt>
    <dgm:pt modelId="{4D2BCC1B-1166-47CD-97CA-191B5C5DF73B}">
      <dgm:prSet phldrT="[文本]" custT="1"/>
      <dgm:spPr/>
      <dgm:t>
        <a:bodyPr/>
        <a:lstStyle/>
        <a:p>
          <a:r>
            <a:rPr lang="zh-CN" altLang="en-US" sz="2400" b="1" dirty="0">
              <a:solidFill>
                <a:srgbClr val="FF0000"/>
              </a:solidFill>
            </a:rPr>
            <a:t>学硕</a:t>
          </a:r>
        </a:p>
      </dgm:t>
    </dgm:pt>
    <dgm:pt modelId="{336746F1-6B67-4F8C-B003-42386B24FD72}" type="parTrans" cxnId="{B1B39752-C3D4-44F8-BA87-BD9B0C1FC297}">
      <dgm:prSet/>
      <dgm:spPr/>
      <dgm:t>
        <a:bodyPr/>
        <a:lstStyle/>
        <a:p>
          <a:endParaRPr lang="zh-CN" altLang="en-US"/>
        </a:p>
      </dgm:t>
    </dgm:pt>
    <dgm:pt modelId="{440C2B4A-2B73-4236-A4ED-84A1BF69DCF8}" type="sibTrans" cxnId="{B1B39752-C3D4-44F8-BA87-BD9B0C1FC297}">
      <dgm:prSet/>
      <dgm:spPr/>
      <dgm:t>
        <a:bodyPr/>
        <a:lstStyle/>
        <a:p>
          <a:endParaRPr lang="zh-CN" altLang="en-US"/>
        </a:p>
      </dgm:t>
    </dgm:pt>
    <dgm:pt modelId="{5EE4C6B0-56D0-4A90-AAE0-F67307C85B93}">
      <dgm:prSet phldrT="[文本]"/>
      <dgm:spPr/>
      <dgm:t>
        <a:bodyPr/>
        <a:lstStyle/>
        <a:p>
          <a:r>
            <a:rPr lang="zh-CN" altLang="en-US" dirty="0"/>
            <a:t>至少</a:t>
          </a:r>
          <a:r>
            <a:rPr lang="en-US" altLang="zh-CN" dirty="0"/>
            <a:t>3</a:t>
          </a:r>
          <a:r>
            <a:rPr lang="zh-CN" altLang="en-US" dirty="0"/>
            <a:t>名副高及以上职称的专家，至少</a:t>
          </a:r>
          <a:r>
            <a:rPr lang="en-US" altLang="zh-CN" dirty="0"/>
            <a:t>1</a:t>
          </a:r>
          <a:r>
            <a:rPr lang="zh-CN" altLang="en-US" dirty="0"/>
            <a:t>位校内硕导，答辩主席必须是教授或正高</a:t>
          </a:r>
        </a:p>
      </dgm:t>
    </dgm:pt>
    <dgm:pt modelId="{3C64D696-F401-4CAB-BEFB-6C17EC106111}" type="parTrans" cxnId="{A2E9B08D-AC40-4D03-AD88-782ADCDBA4C3}">
      <dgm:prSet/>
      <dgm:spPr/>
      <dgm:t>
        <a:bodyPr/>
        <a:lstStyle/>
        <a:p>
          <a:endParaRPr lang="zh-CN" altLang="en-US"/>
        </a:p>
      </dgm:t>
    </dgm:pt>
    <dgm:pt modelId="{7B33DD93-4F76-4FD0-B980-8D0C8302383B}" type="sibTrans" cxnId="{A2E9B08D-AC40-4D03-AD88-782ADCDBA4C3}">
      <dgm:prSet/>
      <dgm:spPr/>
      <dgm:t>
        <a:bodyPr/>
        <a:lstStyle/>
        <a:p>
          <a:endParaRPr lang="zh-CN" altLang="en-US"/>
        </a:p>
      </dgm:t>
    </dgm:pt>
    <dgm:pt modelId="{B491A6AF-1C9F-4C60-94D0-ED9BDB760D21}">
      <dgm:prSet/>
      <dgm:spPr/>
      <dgm:t>
        <a:bodyPr/>
        <a:lstStyle/>
        <a:p>
          <a:r>
            <a:rPr lang="zh-CN" altLang="en-US" b="1" dirty="0">
              <a:solidFill>
                <a:srgbClr val="FF0000"/>
              </a:solidFill>
            </a:rPr>
            <a:t>专硕</a:t>
          </a:r>
        </a:p>
      </dgm:t>
    </dgm:pt>
    <dgm:pt modelId="{CFB6C7CB-9FE4-4EC5-A887-4931EDFE1628}" type="parTrans" cxnId="{3AC660AE-650A-4FB7-8A50-07D325A92A7D}">
      <dgm:prSet/>
      <dgm:spPr/>
      <dgm:t>
        <a:bodyPr/>
        <a:lstStyle/>
        <a:p>
          <a:endParaRPr lang="zh-CN" altLang="en-US"/>
        </a:p>
      </dgm:t>
    </dgm:pt>
    <dgm:pt modelId="{A7C1E747-3844-4F5D-AF23-86A10C9BD5C2}" type="sibTrans" cxnId="{3AC660AE-650A-4FB7-8A50-07D325A92A7D}">
      <dgm:prSet/>
      <dgm:spPr/>
      <dgm:t>
        <a:bodyPr/>
        <a:lstStyle/>
        <a:p>
          <a:endParaRPr lang="zh-CN" altLang="en-US"/>
        </a:p>
      </dgm:t>
    </dgm:pt>
    <dgm:pt modelId="{83B050F0-8653-4E2C-82CC-1FEC67DB6893}">
      <dgm:prSet/>
      <dgm:spPr/>
      <dgm:t>
        <a:bodyPr/>
        <a:lstStyle/>
        <a:p>
          <a:r>
            <a:rPr lang="zh-CN" altLang="en-US" dirty="0"/>
            <a:t>至少</a:t>
          </a:r>
          <a:r>
            <a:rPr lang="en-US" altLang="zh-CN" dirty="0"/>
            <a:t>3</a:t>
          </a:r>
          <a:r>
            <a:rPr lang="zh-CN" altLang="en-US" dirty="0"/>
            <a:t>名副高及以上职称的专家，至少</a:t>
          </a:r>
          <a:r>
            <a:rPr lang="en-US" altLang="zh-CN" dirty="0"/>
            <a:t>1</a:t>
          </a:r>
          <a:r>
            <a:rPr lang="zh-CN" altLang="en-US" dirty="0"/>
            <a:t>名校内硕导，</a:t>
          </a:r>
          <a:r>
            <a:rPr lang="en-US" altLang="zh-CN" dirty="0"/>
            <a:t>1</a:t>
          </a:r>
          <a:r>
            <a:rPr lang="zh-CN" altLang="en-US" dirty="0"/>
            <a:t>名企业代表，答辩主席必须是教授或正高</a:t>
          </a:r>
        </a:p>
      </dgm:t>
    </dgm:pt>
    <dgm:pt modelId="{FDC1D485-E62C-4065-84A4-68033D5AFAEA}" type="parTrans" cxnId="{67F5449B-55B3-411A-9925-4B4BF4BFC95B}">
      <dgm:prSet/>
      <dgm:spPr/>
      <dgm:t>
        <a:bodyPr/>
        <a:lstStyle/>
        <a:p>
          <a:endParaRPr lang="zh-CN" altLang="en-US"/>
        </a:p>
      </dgm:t>
    </dgm:pt>
    <dgm:pt modelId="{85F77FC3-FC2D-47D7-9DDA-07D35B16D69C}" type="sibTrans" cxnId="{67F5449B-55B3-411A-9925-4B4BF4BFC95B}">
      <dgm:prSet/>
      <dgm:spPr/>
      <dgm:t>
        <a:bodyPr/>
        <a:lstStyle/>
        <a:p>
          <a:endParaRPr lang="zh-CN" altLang="en-US"/>
        </a:p>
      </dgm:t>
    </dgm:pt>
    <dgm:pt modelId="{5CB1C48F-DE73-4DA2-BC68-F0FAA2D2AF0A}" type="pres">
      <dgm:prSet presAssocID="{95A97A23-C057-43CF-B3E6-AC008CCC903C}" presName="linearFlow" presStyleCnt="0">
        <dgm:presLayoutVars>
          <dgm:dir/>
          <dgm:animLvl val="lvl"/>
          <dgm:resizeHandles val="exact"/>
        </dgm:presLayoutVars>
      </dgm:prSet>
      <dgm:spPr/>
    </dgm:pt>
    <dgm:pt modelId="{A95CF041-1AD2-4066-9D3C-A5051F3200BE}" type="pres">
      <dgm:prSet presAssocID="{FE6BA033-4CB7-4299-BEED-C15EB907D16A}" presName="composite" presStyleCnt="0"/>
      <dgm:spPr/>
    </dgm:pt>
    <dgm:pt modelId="{2D8A3646-5C8A-4B88-9BD6-6667F69EDA60}" type="pres">
      <dgm:prSet presAssocID="{FE6BA033-4CB7-4299-BEED-C15EB907D16A}" presName="parentText" presStyleLbl="alignNode1" presStyleIdx="0" presStyleCnt="4">
        <dgm:presLayoutVars>
          <dgm:chMax val="1"/>
          <dgm:bulletEnabled val="1"/>
        </dgm:presLayoutVars>
      </dgm:prSet>
      <dgm:spPr/>
    </dgm:pt>
    <dgm:pt modelId="{97E2EE37-E58D-4CE3-BEE5-47606FBFCFAE}" type="pres">
      <dgm:prSet presAssocID="{FE6BA033-4CB7-4299-BEED-C15EB907D16A}" presName="descendantText" presStyleLbl="alignAcc1" presStyleIdx="0" presStyleCnt="4" custLinFactNeighborX="-388" custLinFactNeighborY="997">
        <dgm:presLayoutVars>
          <dgm:bulletEnabled val="1"/>
        </dgm:presLayoutVars>
      </dgm:prSet>
      <dgm:spPr/>
    </dgm:pt>
    <dgm:pt modelId="{D280AAC9-1A11-40C6-A9C0-17D02BCB56FE}" type="pres">
      <dgm:prSet presAssocID="{FA06F950-512A-489A-A192-B5F392E80612}" presName="sp" presStyleCnt="0"/>
      <dgm:spPr/>
    </dgm:pt>
    <dgm:pt modelId="{95130036-BDD6-4E19-8E60-DF93C9A5B8BC}" type="pres">
      <dgm:prSet presAssocID="{3AEBBDFF-8298-4889-B1A7-25EAB12AF404}" presName="composite" presStyleCnt="0"/>
      <dgm:spPr/>
    </dgm:pt>
    <dgm:pt modelId="{8505D4A3-3201-45E5-B4CA-BFCECBDFFB42}" type="pres">
      <dgm:prSet presAssocID="{3AEBBDFF-8298-4889-B1A7-25EAB12AF404}" presName="parentText" presStyleLbl="alignNode1" presStyleIdx="1" presStyleCnt="4">
        <dgm:presLayoutVars>
          <dgm:chMax val="1"/>
          <dgm:bulletEnabled val="1"/>
        </dgm:presLayoutVars>
      </dgm:prSet>
      <dgm:spPr/>
    </dgm:pt>
    <dgm:pt modelId="{52465545-B831-4856-8D80-D4652F86EE08}" type="pres">
      <dgm:prSet presAssocID="{3AEBBDFF-8298-4889-B1A7-25EAB12AF404}" presName="descendantText" presStyleLbl="alignAcc1" presStyleIdx="1" presStyleCnt="4">
        <dgm:presLayoutVars>
          <dgm:bulletEnabled val="1"/>
        </dgm:presLayoutVars>
      </dgm:prSet>
      <dgm:spPr/>
    </dgm:pt>
    <dgm:pt modelId="{33EC38B9-DD13-452C-8C0B-D51EE7B91A96}" type="pres">
      <dgm:prSet presAssocID="{637CC717-E0B9-4EB5-A58C-360B7ED5D127}" presName="sp" presStyleCnt="0"/>
      <dgm:spPr/>
    </dgm:pt>
    <dgm:pt modelId="{72B83637-CD8C-4879-9396-5A5E33DF52EE}" type="pres">
      <dgm:prSet presAssocID="{4D2BCC1B-1166-47CD-97CA-191B5C5DF73B}" presName="composite" presStyleCnt="0"/>
      <dgm:spPr/>
    </dgm:pt>
    <dgm:pt modelId="{F649DD91-374C-442B-89DD-0E208BF2FE52}" type="pres">
      <dgm:prSet presAssocID="{4D2BCC1B-1166-47CD-97CA-191B5C5DF73B}" presName="parentText" presStyleLbl="alignNode1" presStyleIdx="2" presStyleCnt="4">
        <dgm:presLayoutVars>
          <dgm:chMax val="1"/>
          <dgm:bulletEnabled val="1"/>
        </dgm:presLayoutVars>
      </dgm:prSet>
      <dgm:spPr/>
    </dgm:pt>
    <dgm:pt modelId="{E38EB504-846C-4C4F-AF0E-A901A858F153}" type="pres">
      <dgm:prSet presAssocID="{4D2BCC1B-1166-47CD-97CA-191B5C5DF73B}" presName="descendantText" presStyleLbl="alignAcc1" presStyleIdx="2" presStyleCnt="4">
        <dgm:presLayoutVars>
          <dgm:bulletEnabled val="1"/>
        </dgm:presLayoutVars>
      </dgm:prSet>
      <dgm:spPr/>
    </dgm:pt>
    <dgm:pt modelId="{E1BDB21C-2791-44A8-A778-DDF9EA3E8DFA}" type="pres">
      <dgm:prSet presAssocID="{440C2B4A-2B73-4236-A4ED-84A1BF69DCF8}" presName="sp" presStyleCnt="0"/>
      <dgm:spPr/>
    </dgm:pt>
    <dgm:pt modelId="{83E787CD-5B1C-4B57-937D-8A0EEF819BD5}" type="pres">
      <dgm:prSet presAssocID="{B491A6AF-1C9F-4C60-94D0-ED9BDB760D21}" presName="composite" presStyleCnt="0"/>
      <dgm:spPr/>
    </dgm:pt>
    <dgm:pt modelId="{AF91BC2D-C4F4-4980-926F-667FBAA0A224}" type="pres">
      <dgm:prSet presAssocID="{B491A6AF-1C9F-4C60-94D0-ED9BDB760D21}" presName="parentText" presStyleLbl="alignNode1" presStyleIdx="3" presStyleCnt="4">
        <dgm:presLayoutVars>
          <dgm:chMax val="1"/>
          <dgm:bulletEnabled val="1"/>
        </dgm:presLayoutVars>
      </dgm:prSet>
      <dgm:spPr/>
    </dgm:pt>
    <dgm:pt modelId="{F597E903-36A9-4189-87AC-8E7AAB737B7B}" type="pres">
      <dgm:prSet presAssocID="{B491A6AF-1C9F-4C60-94D0-ED9BDB760D21}" presName="descendantText" presStyleLbl="alignAcc1" presStyleIdx="3" presStyleCnt="4">
        <dgm:presLayoutVars>
          <dgm:bulletEnabled val="1"/>
        </dgm:presLayoutVars>
      </dgm:prSet>
      <dgm:spPr/>
    </dgm:pt>
  </dgm:ptLst>
  <dgm:cxnLst>
    <dgm:cxn modelId="{A6A4F809-3FF1-4BBA-B386-8981908EFC54}" type="presOf" srcId="{5EE4C6B0-56D0-4A90-AAE0-F67307C85B93}" destId="{E38EB504-846C-4C4F-AF0E-A901A858F153}" srcOrd="0" destOrd="0" presId="urn:microsoft.com/office/officeart/2005/8/layout/chevron2"/>
    <dgm:cxn modelId="{CF6D843E-35EE-45B1-979D-A4BE74409E6F}" type="presOf" srcId="{3AEBBDFF-8298-4889-B1A7-25EAB12AF404}" destId="{8505D4A3-3201-45E5-B4CA-BFCECBDFFB42}" srcOrd="0" destOrd="0" presId="urn:microsoft.com/office/officeart/2005/8/layout/chevron2"/>
    <dgm:cxn modelId="{291A3440-1520-4EC8-AD21-4C9B9EE23085}" type="presOf" srcId="{3053B8BA-7954-440E-BC6B-1DE96BE570AA}" destId="{52465545-B831-4856-8D80-D4652F86EE08}" srcOrd="0" destOrd="0" presId="urn:microsoft.com/office/officeart/2005/8/layout/chevron2"/>
    <dgm:cxn modelId="{B1B39752-C3D4-44F8-BA87-BD9B0C1FC297}" srcId="{95A97A23-C057-43CF-B3E6-AC008CCC903C}" destId="{4D2BCC1B-1166-47CD-97CA-191B5C5DF73B}" srcOrd="2" destOrd="0" parTransId="{336746F1-6B67-4F8C-B003-42386B24FD72}" sibTransId="{440C2B4A-2B73-4236-A4ED-84A1BF69DCF8}"/>
    <dgm:cxn modelId="{D952A556-4AEB-4B94-B611-ABAF4521260C}" srcId="{95A97A23-C057-43CF-B3E6-AC008CCC903C}" destId="{3AEBBDFF-8298-4889-B1A7-25EAB12AF404}" srcOrd="1" destOrd="0" parTransId="{3A964B48-992A-4570-9258-DA55421777AC}" sibTransId="{637CC717-E0B9-4EB5-A58C-360B7ED5D127}"/>
    <dgm:cxn modelId="{B8508577-F4D7-4938-B44A-CBA5EF1D99FF}" type="presOf" srcId="{B491A6AF-1C9F-4C60-94D0-ED9BDB760D21}" destId="{AF91BC2D-C4F4-4980-926F-667FBAA0A224}" srcOrd="0" destOrd="0" presId="urn:microsoft.com/office/officeart/2005/8/layout/chevron2"/>
    <dgm:cxn modelId="{A2E9B08D-AC40-4D03-AD88-782ADCDBA4C3}" srcId="{4D2BCC1B-1166-47CD-97CA-191B5C5DF73B}" destId="{5EE4C6B0-56D0-4A90-AAE0-F67307C85B93}" srcOrd="0" destOrd="0" parTransId="{3C64D696-F401-4CAB-BEFB-6C17EC106111}" sibTransId="{7B33DD93-4F76-4FD0-B980-8D0C8302383B}"/>
    <dgm:cxn modelId="{67F5449B-55B3-411A-9925-4B4BF4BFC95B}" srcId="{B491A6AF-1C9F-4C60-94D0-ED9BDB760D21}" destId="{83B050F0-8653-4E2C-82CC-1FEC67DB6893}" srcOrd="0" destOrd="0" parTransId="{FDC1D485-E62C-4065-84A4-68033D5AFAEA}" sibTransId="{85F77FC3-FC2D-47D7-9DDA-07D35B16D69C}"/>
    <dgm:cxn modelId="{74A410A5-8326-4927-AE4D-61C54007870B}" srcId="{FE6BA033-4CB7-4299-BEED-C15EB907D16A}" destId="{83CEDB50-5BFE-46F4-95A5-B30E39CCB85A}" srcOrd="0" destOrd="0" parTransId="{8468E70F-AFBE-4C57-935D-319FA8D1C332}" sibTransId="{5655A871-C699-4E7C-9D26-AC88483E4629}"/>
    <dgm:cxn modelId="{CFB7A2A6-9635-4072-9091-C4CDB539D9F6}" type="presOf" srcId="{95A97A23-C057-43CF-B3E6-AC008CCC903C}" destId="{5CB1C48F-DE73-4DA2-BC68-F0FAA2D2AF0A}" srcOrd="0" destOrd="0" presId="urn:microsoft.com/office/officeart/2005/8/layout/chevron2"/>
    <dgm:cxn modelId="{5807F7AC-32A9-4DF9-B102-6C3FCA6117E3}" type="presOf" srcId="{4D2BCC1B-1166-47CD-97CA-191B5C5DF73B}" destId="{F649DD91-374C-442B-89DD-0E208BF2FE52}" srcOrd="0" destOrd="0" presId="urn:microsoft.com/office/officeart/2005/8/layout/chevron2"/>
    <dgm:cxn modelId="{3AC660AE-650A-4FB7-8A50-07D325A92A7D}" srcId="{95A97A23-C057-43CF-B3E6-AC008CCC903C}" destId="{B491A6AF-1C9F-4C60-94D0-ED9BDB760D21}" srcOrd="3" destOrd="0" parTransId="{CFB6C7CB-9FE4-4EC5-A887-4931EDFE1628}" sibTransId="{A7C1E747-3844-4F5D-AF23-86A10C9BD5C2}"/>
    <dgm:cxn modelId="{B59BD5B0-963B-4E95-AB1E-EF6B90F09515}" srcId="{3AEBBDFF-8298-4889-B1A7-25EAB12AF404}" destId="{3053B8BA-7954-440E-BC6B-1DE96BE570AA}" srcOrd="0" destOrd="0" parTransId="{4E2F4258-5B2A-4AA0-88F8-DB4A2C406E6B}" sibTransId="{4953723A-751A-42B4-A878-CEC5B73A2219}"/>
    <dgm:cxn modelId="{C64F68C2-9054-45AB-8211-9A04194291F6}" type="presOf" srcId="{FE6BA033-4CB7-4299-BEED-C15EB907D16A}" destId="{2D8A3646-5C8A-4B88-9BD6-6667F69EDA60}" srcOrd="0" destOrd="0" presId="urn:microsoft.com/office/officeart/2005/8/layout/chevron2"/>
    <dgm:cxn modelId="{3EF70DD3-0D15-4A04-9140-5B1E6AFB8EF2}" type="presOf" srcId="{83B050F0-8653-4E2C-82CC-1FEC67DB6893}" destId="{F597E903-36A9-4189-87AC-8E7AAB737B7B}" srcOrd="0" destOrd="0" presId="urn:microsoft.com/office/officeart/2005/8/layout/chevron2"/>
    <dgm:cxn modelId="{75452DE5-F532-407B-9900-10AE04B04C98}" srcId="{95A97A23-C057-43CF-B3E6-AC008CCC903C}" destId="{FE6BA033-4CB7-4299-BEED-C15EB907D16A}" srcOrd="0" destOrd="0" parTransId="{35BBCAB2-DAB3-467B-8247-5BC91B526017}" sibTransId="{FA06F950-512A-489A-A192-B5F392E80612}"/>
    <dgm:cxn modelId="{F0BCF7F6-07A3-4C1E-B14B-768DCD505415}" type="presOf" srcId="{83CEDB50-5BFE-46F4-95A5-B30E39CCB85A}" destId="{97E2EE37-E58D-4CE3-BEE5-47606FBFCFAE}" srcOrd="0" destOrd="0" presId="urn:microsoft.com/office/officeart/2005/8/layout/chevron2"/>
    <dgm:cxn modelId="{C38E0006-E192-4DB8-93D5-A9F62ECA4576}" type="presParOf" srcId="{5CB1C48F-DE73-4DA2-BC68-F0FAA2D2AF0A}" destId="{A95CF041-1AD2-4066-9D3C-A5051F3200BE}" srcOrd="0" destOrd="0" presId="urn:microsoft.com/office/officeart/2005/8/layout/chevron2"/>
    <dgm:cxn modelId="{111C1E2F-7843-4F9A-968B-38508B1D6C10}" type="presParOf" srcId="{A95CF041-1AD2-4066-9D3C-A5051F3200BE}" destId="{2D8A3646-5C8A-4B88-9BD6-6667F69EDA60}" srcOrd="0" destOrd="0" presId="urn:microsoft.com/office/officeart/2005/8/layout/chevron2"/>
    <dgm:cxn modelId="{BDF91676-DB71-44D1-9987-142C1A17C01D}" type="presParOf" srcId="{A95CF041-1AD2-4066-9D3C-A5051F3200BE}" destId="{97E2EE37-E58D-4CE3-BEE5-47606FBFCFAE}" srcOrd="1" destOrd="0" presId="urn:microsoft.com/office/officeart/2005/8/layout/chevron2"/>
    <dgm:cxn modelId="{64E8FD6D-714C-41EA-89DE-E1C2ACACDB95}" type="presParOf" srcId="{5CB1C48F-DE73-4DA2-BC68-F0FAA2D2AF0A}" destId="{D280AAC9-1A11-40C6-A9C0-17D02BCB56FE}" srcOrd="1" destOrd="0" presId="urn:microsoft.com/office/officeart/2005/8/layout/chevron2"/>
    <dgm:cxn modelId="{BE6C3EA7-7D26-430B-8480-9D45699001A3}" type="presParOf" srcId="{5CB1C48F-DE73-4DA2-BC68-F0FAA2D2AF0A}" destId="{95130036-BDD6-4E19-8E60-DF93C9A5B8BC}" srcOrd="2" destOrd="0" presId="urn:microsoft.com/office/officeart/2005/8/layout/chevron2"/>
    <dgm:cxn modelId="{9C22C112-5FE8-4274-8845-0A1C28DE7098}" type="presParOf" srcId="{95130036-BDD6-4E19-8E60-DF93C9A5B8BC}" destId="{8505D4A3-3201-45E5-B4CA-BFCECBDFFB42}" srcOrd="0" destOrd="0" presId="urn:microsoft.com/office/officeart/2005/8/layout/chevron2"/>
    <dgm:cxn modelId="{5767EB3C-06D0-42F5-8EB9-F48966BBF8CC}" type="presParOf" srcId="{95130036-BDD6-4E19-8E60-DF93C9A5B8BC}" destId="{52465545-B831-4856-8D80-D4652F86EE08}" srcOrd="1" destOrd="0" presId="urn:microsoft.com/office/officeart/2005/8/layout/chevron2"/>
    <dgm:cxn modelId="{6627C117-A9D1-487B-A67E-0BBC06A03392}" type="presParOf" srcId="{5CB1C48F-DE73-4DA2-BC68-F0FAA2D2AF0A}" destId="{33EC38B9-DD13-452C-8C0B-D51EE7B91A96}" srcOrd="3" destOrd="0" presId="urn:microsoft.com/office/officeart/2005/8/layout/chevron2"/>
    <dgm:cxn modelId="{FE82BBDB-699D-4F43-974F-1477B62C1843}" type="presParOf" srcId="{5CB1C48F-DE73-4DA2-BC68-F0FAA2D2AF0A}" destId="{72B83637-CD8C-4879-9396-5A5E33DF52EE}" srcOrd="4" destOrd="0" presId="urn:microsoft.com/office/officeart/2005/8/layout/chevron2"/>
    <dgm:cxn modelId="{38199AEA-CB23-40CD-B7A9-AA4829193053}" type="presParOf" srcId="{72B83637-CD8C-4879-9396-5A5E33DF52EE}" destId="{F649DD91-374C-442B-89DD-0E208BF2FE52}" srcOrd="0" destOrd="0" presId="urn:microsoft.com/office/officeart/2005/8/layout/chevron2"/>
    <dgm:cxn modelId="{D437E2B2-98E3-409A-845D-D7C834A62269}" type="presParOf" srcId="{72B83637-CD8C-4879-9396-5A5E33DF52EE}" destId="{E38EB504-846C-4C4F-AF0E-A901A858F153}" srcOrd="1" destOrd="0" presId="urn:microsoft.com/office/officeart/2005/8/layout/chevron2"/>
    <dgm:cxn modelId="{9BE2835F-8B27-4E0B-8476-A7B4B61B8631}" type="presParOf" srcId="{5CB1C48F-DE73-4DA2-BC68-F0FAA2D2AF0A}" destId="{E1BDB21C-2791-44A8-A778-DDF9EA3E8DFA}" srcOrd="5" destOrd="0" presId="urn:microsoft.com/office/officeart/2005/8/layout/chevron2"/>
    <dgm:cxn modelId="{028F75A3-E962-4A0A-AB46-E2ECD9FA1E5E}" type="presParOf" srcId="{5CB1C48F-DE73-4DA2-BC68-F0FAA2D2AF0A}" destId="{83E787CD-5B1C-4B57-937D-8A0EEF819BD5}" srcOrd="6" destOrd="0" presId="urn:microsoft.com/office/officeart/2005/8/layout/chevron2"/>
    <dgm:cxn modelId="{4E04510B-67FC-4A7E-89CA-4E0A74599A7D}" type="presParOf" srcId="{83E787CD-5B1C-4B57-937D-8A0EEF819BD5}" destId="{AF91BC2D-C4F4-4980-926F-667FBAA0A224}" srcOrd="0" destOrd="0" presId="urn:microsoft.com/office/officeart/2005/8/layout/chevron2"/>
    <dgm:cxn modelId="{7EC54794-088C-4DCD-9541-8139F1DE645A}" type="presParOf" srcId="{83E787CD-5B1C-4B57-937D-8A0EEF819BD5}" destId="{F597E903-36A9-4189-87AC-8E7AAB737B7B}"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C0224A-06B3-483C-A768-3DAFEF047B7D}">
      <dsp:nvSpPr>
        <dsp:cNvPr id="0" name=""/>
        <dsp:cNvSpPr/>
      </dsp:nvSpPr>
      <dsp:spPr>
        <a:xfrm>
          <a:off x="-4628082" y="-709538"/>
          <a:ext cx="5512904" cy="5512904"/>
        </a:xfrm>
        <a:prstGeom prst="blockArc">
          <a:avLst>
            <a:gd name="adj1" fmla="val 18900000"/>
            <a:gd name="adj2" fmla="val 2700000"/>
            <a:gd name="adj3" fmla="val 344"/>
          </a:avLst>
        </a:prstGeom>
        <a:noFill/>
        <a:ln w="12700" cap="flat" cmpd="sng" algn="ctr">
          <a:solidFill>
            <a:srgbClr val="5B9BD5">
              <a:shade val="60000"/>
              <a:hueOff val="0"/>
              <a:satOff val="0"/>
              <a:lumOff val="0"/>
              <a:alphaOff val="0"/>
            </a:srgb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66A8D453-AA5C-40B3-87C1-91EDB87E173B}">
      <dsp:nvSpPr>
        <dsp:cNvPr id="0" name=""/>
        <dsp:cNvSpPr/>
      </dsp:nvSpPr>
      <dsp:spPr>
        <a:xfrm>
          <a:off x="624718" y="0"/>
          <a:ext cx="5987239" cy="818765"/>
        </a:xfrm>
        <a:prstGeom prst="rect">
          <a:avLst/>
        </a:prstGeom>
        <a:gradFill rotWithShape="0">
          <a:gsLst>
            <a:gs pos="0">
              <a:srgbClr val="5B9BD5">
                <a:hueOff val="0"/>
                <a:satOff val="0"/>
                <a:lumOff val="0"/>
                <a:alphaOff val="0"/>
                <a:satMod val="103000"/>
                <a:lumMod val="102000"/>
                <a:tint val="94000"/>
              </a:srgbClr>
            </a:gs>
            <a:gs pos="50000">
              <a:srgbClr val="5B9BD5">
                <a:hueOff val="0"/>
                <a:satOff val="0"/>
                <a:lumOff val="0"/>
                <a:alphaOff val="0"/>
                <a:satMod val="110000"/>
                <a:lumMod val="100000"/>
                <a:shade val="100000"/>
              </a:srgbClr>
            </a:gs>
            <a:gs pos="100000">
              <a:srgbClr val="5B9BD5">
                <a:hueOff val="0"/>
                <a:satOff val="0"/>
                <a:lumOff val="0"/>
                <a:alphaOff val="0"/>
                <a:lumMod val="99000"/>
                <a:satMod val="120000"/>
                <a:shade val="78000"/>
              </a:srgb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49895" tIns="81280" rIns="81280" bIns="81280" numCol="1" spcCol="1270" anchor="ctr" anchorCtr="0">
          <a:noAutofit/>
        </a:bodyPr>
        <a:lstStyle/>
        <a:p>
          <a:pPr marL="0" lvl="0" indent="0" algn="l" defTabSz="1422400">
            <a:lnSpc>
              <a:spcPct val="90000"/>
            </a:lnSpc>
            <a:spcBef>
              <a:spcPct val="0"/>
            </a:spcBef>
            <a:spcAft>
              <a:spcPct val="35000"/>
            </a:spcAft>
            <a:buNone/>
          </a:pPr>
          <a:r>
            <a:rPr lang="zh-CN" altLang="en-US" sz="3200" b="1" kern="1200" dirty="0">
              <a:solidFill>
                <a:sysClr val="windowText" lastClr="000000"/>
              </a:solidFill>
              <a:latin typeface="微软雅黑" panose="020B0503020204020204" pitchFamily="34" charset="-122"/>
              <a:ea typeface="微软雅黑" panose="020B0503020204020204" pitchFamily="34" charset="-122"/>
              <a:cs typeface="+mn-cs"/>
            </a:rPr>
            <a:t>     论文送审</a:t>
          </a:r>
          <a:endParaRPr lang="zh-CN" altLang="en-US" sz="3200" b="1" kern="1200" dirty="0">
            <a:solidFill>
              <a:schemeClr val="tx1"/>
            </a:solidFill>
            <a:latin typeface="微软雅黑" panose="020B0503020204020204" pitchFamily="34" charset="-122"/>
            <a:ea typeface="微软雅黑" panose="020B0503020204020204" pitchFamily="34" charset="-122"/>
            <a:cs typeface="+mn-cs"/>
          </a:endParaRPr>
        </a:p>
      </dsp:txBody>
      <dsp:txXfrm>
        <a:off x="624718" y="0"/>
        <a:ext cx="5987239" cy="818765"/>
      </dsp:txXfrm>
    </dsp:sp>
    <dsp:sp modelId="{4F47228F-8E3E-4D10-AC00-CF4822B9E2D2}">
      <dsp:nvSpPr>
        <dsp:cNvPr id="0" name=""/>
        <dsp:cNvSpPr/>
      </dsp:nvSpPr>
      <dsp:spPr>
        <a:xfrm>
          <a:off x="80421" y="2104401"/>
          <a:ext cx="1023457" cy="1023457"/>
        </a:xfrm>
        <a:prstGeom prst="ellipse">
          <a:avLst/>
        </a:prstGeom>
        <a:solidFill>
          <a:srgbClr val="FF0000"/>
        </a:solidFill>
        <a:ln w="12700" cap="flat" cmpd="sng" algn="ctr">
          <a:noFill/>
          <a:prstDash val="solid"/>
        </a:ln>
        <a:effectLst/>
        <a:scene3d>
          <a:camera prst="orthographicFront"/>
          <a:lightRig rig="flat" dir="t"/>
        </a:scene3d>
        <a:sp3d z="190500" extrusionH="12700">
          <a:bevelT/>
        </a:sp3d>
      </dsp:spPr>
      <dsp:style>
        <a:lnRef idx="2">
          <a:schemeClr val="dk1"/>
        </a:lnRef>
        <a:fillRef idx="1">
          <a:schemeClr val="lt1"/>
        </a:fillRef>
        <a:effectRef idx="0">
          <a:schemeClr val="dk1"/>
        </a:effectRef>
        <a:fontRef idx="minor">
          <a:schemeClr val="dk1"/>
        </a:fontRef>
      </dsp:style>
    </dsp:sp>
    <dsp:sp modelId="{3ABC620B-8AF1-42F2-9B70-3B5C13C5C38C}">
      <dsp:nvSpPr>
        <dsp:cNvPr id="0" name=""/>
        <dsp:cNvSpPr/>
      </dsp:nvSpPr>
      <dsp:spPr>
        <a:xfrm>
          <a:off x="922339" y="1675702"/>
          <a:ext cx="5689618" cy="818765"/>
        </a:xfrm>
        <a:prstGeom prst="rect">
          <a:avLst/>
        </a:prstGeom>
        <a:gradFill rotWithShape="0">
          <a:gsLst>
            <a:gs pos="0">
              <a:srgbClr val="5B9BD5">
                <a:hueOff val="0"/>
                <a:satOff val="0"/>
                <a:lumOff val="0"/>
                <a:alphaOff val="0"/>
                <a:satMod val="103000"/>
                <a:lumMod val="102000"/>
                <a:tint val="94000"/>
              </a:srgbClr>
            </a:gs>
            <a:gs pos="50000">
              <a:srgbClr val="5B9BD5">
                <a:hueOff val="0"/>
                <a:satOff val="0"/>
                <a:lumOff val="0"/>
                <a:alphaOff val="0"/>
                <a:satMod val="110000"/>
                <a:lumMod val="100000"/>
                <a:shade val="100000"/>
              </a:srgbClr>
            </a:gs>
            <a:gs pos="100000">
              <a:srgbClr val="5B9BD5">
                <a:hueOff val="0"/>
                <a:satOff val="0"/>
                <a:lumOff val="0"/>
                <a:alphaOff val="0"/>
                <a:lumMod val="99000"/>
                <a:satMod val="120000"/>
                <a:shade val="78000"/>
              </a:srgb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49895" tIns="81280" rIns="81280" bIns="81280" numCol="1" spcCol="1270" anchor="ctr" anchorCtr="0">
          <a:noAutofit/>
        </a:bodyPr>
        <a:lstStyle/>
        <a:p>
          <a:pPr marL="0" lvl="0" indent="0" algn="l" defTabSz="1422400">
            <a:lnSpc>
              <a:spcPct val="90000"/>
            </a:lnSpc>
            <a:spcBef>
              <a:spcPct val="0"/>
            </a:spcBef>
            <a:spcAft>
              <a:spcPct val="35000"/>
            </a:spcAft>
            <a:buNone/>
          </a:pPr>
          <a:r>
            <a:rPr lang="zh-CN" altLang="en-US" sz="3200" b="1" kern="1200" dirty="0">
              <a:solidFill>
                <a:sysClr val="windowText" lastClr="000000"/>
              </a:solidFill>
              <a:latin typeface="微软雅黑" panose="020B0503020204020204" pitchFamily="34" charset="-122"/>
              <a:ea typeface="微软雅黑" panose="020B0503020204020204" pitchFamily="34" charset="-122"/>
              <a:cs typeface="+mn-cs"/>
            </a:rPr>
            <a:t>   </a:t>
          </a:r>
          <a:r>
            <a:rPr lang="zh-CN" altLang="en-US" sz="3200" b="1" kern="1200" dirty="0">
              <a:solidFill>
                <a:schemeClr val="tx1"/>
              </a:solidFill>
              <a:latin typeface="微软雅黑" panose="020B0503020204020204" pitchFamily="34" charset="-122"/>
              <a:ea typeface="微软雅黑" panose="020B0503020204020204" pitchFamily="34" charset="-122"/>
              <a:cs typeface="+mn-cs"/>
            </a:rPr>
            <a:t>论文答辩</a:t>
          </a:r>
        </a:p>
      </dsp:txBody>
      <dsp:txXfrm>
        <a:off x="922339" y="1675702"/>
        <a:ext cx="5689618" cy="818765"/>
      </dsp:txXfrm>
    </dsp:sp>
    <dsp:sp modelId="{7FC640A2-4DC2-4576-A6D4-F179BD74C5D9}">
      <dsp:nvSpPr>
        <dsp:cNvPr id="0" name=""/>
        <dsp:cNvSpPr/>
      </dsp:nvSpPr>
      <dsp:spPr>
        <a:xfrm>
          <a:off x="0" y="1988699"/>
          <a:ext cx="1023457" cy="1023457"/>
        </a:xfrm>
        <a:prstGeom prst="ellipse">
          <a:avLst/>
        </a:prstGeom>
        <a:solidFill>
          <a:srgbClr val="FFC000"/>
        </a:solidFill>
        <a:ln w="12700" cap="flat" cmpd="sng" algn="ctr">
          <a:noFill/>
          <a:prstDash val="solid"/>
        </a:ln>
        <a:effectLst/>
        <a:scene3d>
          <a:camera prst="orthographicFront"/>
          <a:lightRig rig="flat" dir="t"/>
        </a:scene3d>
        <a:sp3d z="190500" extrusionH="12700">
          <a:bevelT/>
        </a:sp3d>
      </dsp:spPr>
      <dsp:style>
        <a:lnRef idx="2">
          <a:schemeClr val="dk1"/>
        </a:lnRef>
        <a:fillRef idx="1">
          <a:schemeClr val="lt1"/>
        </a:fillRef>
        <a:effectRef idx="0">
          <a:schemeClr val="dk1"/>
        </a:effectRef>
        <a:fontRef idx="minor">
          <a:schemeClr val="dk1"/>
        </a:fontRef>
      </dsp:style>
    </dsp:sp>
    <dsp:sp modelId="{132D54AC-1CCC-4FD3-98AA-E62495E61336}">
      <dsp:nvSpPr>
        <dsp:cNvPr id="0" name=""/>
        <dsp:cNvSpPr/>
      </dsp:nvSpPr>
      <dsp:spPr>
        <a:xfrm>
          <a:off x="624718" y="3214359"/>
          <a:ext cx="5987239" cy="818765"/>
        </a:xfrm>
        <a:prstGeom prst="rect">
          <a:avLst/>
        </a:prstGeom>
        <a:gradFill rotWithShape="0">
          <a:gsLst>
            <a:gs pos="0">
              <a:srgbClr val="5B9BD5">
                <a:hueOff val="0"/>
                <a:satOff val="0"/>
                <a:lumOff val="0"/>
                <a:alphaOff val="0"/>
                <a:satMod val="103000"/>
                <a:lumMod val="102000"/>
                <a:tint val="94000"/>
              </a:srgbClr>
            </a:gs>
            <a:gs pos="50000">
              <a:srgbClr val="5B9BD5">
                <a:hueOff val="0"/>
                <a:satOff val="0"/>
                <a:lumOff val="0"/>
                <a:alphaOff val="0"/>
                <a:satMod val="110000"/>
                <a:lumMod val="100000"/>
                <a:shade val="100000"/>
              </a:srgbClr>
            </a:gs>
            <a:gs pos="100000">
              <a:srgbClr val="5B9BD5">
                <a:hueOff val="0"/>
                <a:satOff val="0"/>
                <a:lumOff val="0"/>
                <a:alphaOff val="0"/>
                <a:lumMod val="99000"/>
                <a:satMod val="120000"/>
                <a:shade val="78000"/>
              </a:srgb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49895" tIns="81280" rIns="81280" bIns="81280" numCol="1" spcCol="1270" anchor="ctr" anchorCtr="0">
          <a:noAutofit/>
        </a:bodyPr>
        <a:lstStyle/>
        <a:p>
          <a:pPr marL="0" lvl="0" indent="0" algn="l" defTabSz="1422400">
            <a:lnSpc>
              <a:spcPct val="90000"/>
            </a:lnSpc>
            <a:spcBef>
              <a:spcPct val="0"/>
            </a:spcBef>
            <a:spcAft>
              <a:spcPct val="35000"/>
            </a:spcAft>
            <a:buNone/>
          </a:pPr>
          <a:r>
            <a:rPr lang="zh-CN" altLang="en-US" sz="3200" b="1" kern="1200" dirty="0">
              <a:solidFill>
                <a:sysClr val="windowText" lastClr="000000"/>
              </a:solidFill>
              <a:latin typeface="微软雅黑" panose="020B0503020204020204" pitchFamily="34" charset="-122"/>
              <a:ea typeface="微软雅黑" panose="020B0503020204020204" pitchFamily="34" charset="-122"/>
              <a:cs typeface="+mn-cs"/>
            </a:rPr>
            <a:t>     </a:t>
          </a:r>
          <a:r>
            <a:rPr lang="zh-CN" altLang="en-US" sz="3200" b="1" kern="1200" dirty="0">
              <a:solidFill>
                <a:schemeClr val="tx1"/>
              </a:solidFill>
              <a:latin typeface="微软雅黑" panose="020B0503020204020204" pitchFamily="34" charset="-122"/>
              <a:ea typeface="微软雅黑" panose="020B0503020204020204" pitchFamily="34" charset="-122"/>
              <a:cs typeface="+mn-cs"/>
            </a:rPr>
            <a:t>学位申请</a:t>
          </a:r>
        </a:p>
      </dsp:txBody>
      <dsp:txXfrm>
        <a:off x="624718" y="3214359"/>
        <a:ext cx="5987239" cy="818765"/>
      </dsp:txXfrm>
    </dsp:sp>
    <dsp:sp modelId="{7C53D127-66AA-45E4-B5B6-41E1349293F2}">
      <dsp:nvSpPr>
        <dsp:cNvPr id="0" name=""/>
        <dsp:cNvSpPr/>
      </dsp:nvSpPr>
      <dsp:spPr>
        <a:xfrm>
          <a:off x="57331" y="2763333"/>
          <a:ext cx="1023457" cy="1023457"/>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15875" dir="5400000" algn="ctr" rotWithShape="0">
            <a:srgbClr val="000000">
              <a:alpha val="68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8897E-DB3C-4FA2-B980-DA1E9482E307}">
      <dsp:nvSpPr>
        <dsp:cNvPr id="0" name=""/>
        <dsp:cNvSpPr/>
      </dsp:nvSpPr>
      <dsp:spPr>
        <a:xfrm>
          <a:off x="1129210" y="512157"/>
          <a:ext cx="7011470" cy="987583"/>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zh-CN" altLang="en-US" sz="1600" b="1" kern="1200" dirty="0"/>
            <a:t>硕士：正常年限</a:t>
          </a:r>
          <a:r>
            <a:rPr lang="en-US" altLang="zh-CN" sz="1600" b="1" kern="1200" dirty="0"/>
            <a:t>2</a:t>
          </a:r>
          <a:r>
            <a:rPr lang="zh-CN" altLang="en-US" sz="1600" b="1" kern="1200" dirty="0"/>
            <a:t>位专家、超正常年限</a:t>
          </a:r>
          <a:r>
            <a:rPr lang="en-US" altLang="zh-CN" sz="1600" b="1" kern="1200" dirty="0"/>
            <a:t>3</a:t>
          </a:r>
          <a:r>
            <a:rPr lang="zh-CN" altLang="en-US" sz="1600" b="1" kern="1200" dirty="0"/>
            <a:t>位专家、留学硕士</a:t>
          </a:r>
          <a:r>
            <a:rPr lang="en-US" altLang="zh-CN" sz="1600" b="1" kern="1200" dirty="0"/>
            <a:t>3</a:t>
          </a:r>
          <a:r>
            <a:rPr lang="zh-CN" altLang="en-US" sz="1600" b="1" kern="1200" dirty="0"/>
            <a:t>位专家</a:t>
          </a:r>
        </a:p>
        <a:p>
          <a:pPr marL="171450" lvl="1" indent="-171450" algn="l" defTabSz="711200">
            <a:lnSpc>
              <a:spcPct val="90000"/>
            </a:lnSpc>
            <a:spcBef>
              <a:spcPct val="0"/>
            </a:spcBef>
            <a:spcAft>
              <a:spcPct val="15000"/>
            </a:spcAft>
            <a:buChar char="•"/>
          </a:pPr>
          <a:r>
            <a:rPr lang="zh-CN" altLang="en-US" sz="1600" b="1" kern="1200" dirty="0"/>
            <a:t>博士：</a:t>
          </a:r>
          <a:r>
            <a:rPr lang="en-US" altLang="zh-CN" sz="1600" b="1" kern="1200" dirty="0"/>
            <a:t>5</a:t>
          </a:r>
          <a:r>
            <a:rPr lang="zh-CN" altLang="en-US" sz="1600" b="1" kern="1200" dirty="0"/>
            <a:t>位专家</a:t>
          </a:r>
        </a:p>
      </dsp:txBody>
      <dsp:txXfrm>
        <a:off x="1129210" y="635605"/>
        <a:ext cx="6641126" cy="740687"/>
      </dsp:txXfrm>
    </dsp:sp>
    <dsp:sp modelId="{55CB9C5B-3152-4C3E-817E-887DBC0BF388}">
      <dsp:nvSpPr>
        <dsp:cNvPr id="0" name=""/>
        <dsp:cNvSpPr/>
      </dsp:nvSpPr>
      <dsp:spPr>
        <a:xfrm>
          <a:off x="8469" y="624126"/>
          <a:ext cx="1121011" cy="7262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solidFill>
                <a:srgbClr val="FF0000"/>
              </a:solidFill>
            </a:rPr>
            <a:t>物理学</a:t>
          </a:r>
        </a:p>
      </dsp:txBody>
      <dsp:txXfrm>
        <a:off x="43923" y="659580"/>
        <a:ext cx="1050103" cy="655378"/>
      </dsp:txXfrm>
    </dsp:sp>
    <dsp:sp modelId="{BD9CD7EB-A779-48FF-A71F-B5BEFA21ED71}">
      <dsp:nvSpPr>
        <dsp:cNvPr id="0" name=""/>
        <dsp:cNvSpPr/>
      </dsp:nvSpPr>
      <dsp:spPr>
        <a:xfrm>
          <a:off x="1612569" y="1375069"/>
          <a:ext cx="7130008" cy="1337101"/>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zh-CN" altLang="en-US" sz="1600" b="1" kern="1200" dirty="0"/>
            <a:t>硕士：</a:t>
          </a:r>
          <a:r>
            <a:rPr lang="en-US" altLang="zh-CN" sz="1600" b="1" kern="1200" dirty="0"/>
            <a:t>1</a:t>
          </a:r>
          <a:r>
            <a:rPr lang="zh-CN" altLang="en-US" sz="1600" b="1" kern="1200" dirty="0"/>
            <a:t>位单盲专家＋</a:t>
          </a:r>
          <a:r>
            <a:rPr lang="en-US" altLang="zh-CN" sz="1600" b="1" kern="1200" dirty="0"/>
            <a:t>1</a:t>
          </a:r>
          <a:r>
            <a:rPr lang="zh-CN" altLang="en-US" sz="1600" b="1" kern="1200" dirty="0"/>
            <a:t>位明审</a:t>
          </a:r>
          <a:r>
            <a:rPr lang="zh-CN" altLang="en-US" sz="1600" b="1" kern="1200"/>
            <a:t>专家（硕导，副</a:t>
          </a:r>
          <a:r>
            <a:rPr lang="zh-CN" altLang="en-US" sz="1600" b="1" kern="1200" dirty="0"/>
            <a:t>高及以上职称，明审专家可以与其中一位预审专家重合）</a:t>
          </a:r>
        </a:p>
        <a:p>
          <a:pPr marL="171450" lvl="1" indent="-171450" algn="l" defTabSz="711200">
            <a:lnSpc>
              <a:spcPct val="90000"/>
            </a:lnSpc>
            <a:spcBef>
              <a:spcPct val="0"/>
            </a:spcBef>
            <a:spcAft>
              <a:spcPct val="15000"/>
            </a:spcAft>
            <a:buChar char="•"/>
          </a:pPr>
          <a:r>
            <a:rPr lang="zh-CN" altLang="en-US" sz="1600" b="1" kern="1200" dirty="0"/>
            <a:t>博士：</a:t>
          </a:r>
          <a:r>
            <a:rPr lang="en-US" altLang="zh-CN" sz="1600" b="1" kern="1200" dirty="0"/>
            <a:t>3</a:t>
          </a:r>
          <a:r>
            <a:rPr lang="zh-CN" altLang="en-US" sz="1600" b="1" kern="1200" dirty="0"/>
            <a:t>位单盲专家（系统匹配）＋</a:t>
          </a:r>
          <a:r>
            <a:rPr lang="en-US" altLang="zh-CN" sz="1600" b="1" kern="1200" dirty="0"/>
            <a:t>2</a:t>
          </a:r>
          <a:r>
            <a:rPr lang="zh-CN" altLang="en-US" sz="1600" b="1" kern="1200" dirty="0"/>
            <a:t>位明审专家（导师指定），全部要求博导，校内至少</a:t>
          </a:r>
          <a:r>
            <a:rPr lang="en-US" altLang="zh-CN" sz="1600" b="1" kern="1200" dirty="0"/>
            <a:t>1</a:t>
          </a:r>
          <a:r>
            <a:rPr lang="zh-CN" altLang="en-US" sz="1600" b="1" kern="1200" dirty="0"/>
            <a:t>名，校外至少</a:t>
          </a:r>
          <a:r>
            <a:rPr lang="en-US" altLang="zh-CN" sz="1600" b="1" kern="1200" dirty="0"/>
            <a:t>3</a:t>
          </a:r>
          <a:r>
            <a:rPr lang="zh-CN" altLang="en-US" sz="1600" b="1" kern="1200" dirty="0"/>
            <a:t>名</a:t>
          </a:r>
        </a:p>
      </dsp:txBody>
      <dsp:txXfrm>
        <a:off x="1612569" y="1542207"/>
        <a:ext cx="6628595" cy="1002825"/>
      </dsp:txXfrm>
    </dsp:sp>
    <dsp:sp modelId="{D4EFC1F9-8B5A-4F33-9A51-5D7C678B30DD}">
      <dsp:nvSpPr>
        <dsp:cNvPr id="0" name=""/>
        <dsp:cNvSpPr/>
      </dsp:nvSpPr>
      <dsp:spPr>
        <a:xfrm>
          <a:off x="41191" y="1678297"/>
          <a:ext cx="1562872" cy="7585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solidFill>
                <a:srgbClr val="FF0000"/>
              </a:solidFill>
            </a:rPr>
            <a:t>核科学与技术</a:t>
          </a:r>
        </a:p>
      </dsp:txBody>
      <dsp:txXfrm>
        <a:off x="78218" y="1715324"/>
        <a:ext cx="1488818" cy="684456"/>
      </dsp:txXfrm>
    </dsp:sp>
    <dsp:sp modelId="{97EE0231-BB92-4D1D-861B-215D1C85CF19}">
      <dsp:nvSpPr>
        <dsp:cNvPr id="0" name=""/>
        <dsp:cNvSpPr/>
      </dsp:nvSpPr>
      <dsp:spPr>
        <a:xfrm>
          <a:off x="1701867" y="2596318"/>
          <a:ext cx="7327471" cy="1484730"/>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zh-CN" altLang="en-US" sz="1400" b="1" kern="1200" dirty="0"/>
            <a:t>专硕：</a:t>
          </a:r>
          <a:r>
            <a:rPr lang="en-US" altLang="zh-CN" sz="1400" b="1" kern="1200" dirty="0"/>
            <a:t>1</a:t>
          </a:r>
          <a:r>
            <a:rPr lang="zh-CN" altLang="en-US" sz="1400" b="1" kern="1200" dirty="0"/>
            <a:t>位单盲专家＋</a:t>
          </a:r>
          <a:r>
            <a:rPr lang="en-US" altLang="zh-CN" sz="1400" b="1" kern="1200" dirty="0"/>
            <a:t>1</a:t>
          </a:r>
          <a:r>
            <a:rPr lang="zh-CN" altLang="en-US" sz="1400" b="1" kern="1200" dirty="0"/>
            <a:t>位明审专家（副高及以上职称，</a:t>
          </a:r>
          <a:r>
            <a:rPr lang="zh-CN" altLang="en-US" sz="1400" b="1" kern="1200" dirty="0">
              <a:highlight>
                <a:srgbClr val="FFFF00"/>
              </a:highlight>
            </a:rPr>
            <a:t>其中一名企业代表，企业代表为明审专家，由导师指定</a:t>
          </a:r>
          <a:r>
            <a:rPr lang="zh-CN" altLang="en-US" sz="1400" b="1" kern="1200" dirty="0"/>
            <a:t>，</a:t>
          </a:r>
          <a:r>
            <a:rPr lang="zh-CN" altLang="en-US" sz="1400" b="1" kern="1200" dirty="0">
              <a:highlight>
                <a:srgbClr val="FFFF00"/>
              </a:highlight>
            </a:rPr>
            <a:t>单盲专家为校内硕导</a:t>
          </a:r>
          <a:r>
            <a:rPr lang="zh-CN" altLang="en-US" sz="1400" b="1" kern="1200" dirty="0"/>
            <a:t>，由系统匹配</a:t>
          </a:r>
        </a:p>
        <a:p>
          <a:pPr marL="114300" lvl="1" indent="-114300" algn="l" defTabSz="622300">
            <a:lnSpc>
              <a:spcPct val="90000"/>
            </a:lnSpc>
            <a:spcBef>
              <a:spcPct val="0"/>
            </a:spcBef>
            <a:spcAft>
              <a:spcPct val="15000"/>
            </a:spcAft>
            <a:buChar char="•"/>
          </a:pPr>
          <a:r>
            <a:rPr lang="zh-CN" altLang="en-US" sz="1400" b="1" kern="1200" dirty="0"/>
            <a:t>工程博士：</a:t>
          </a:r>
          <a:r>
            <a:rPr lang="en-US" altLang="zh-CN" sz="1400" b="1" kern="1200" dirty="0"/>
            <a:t>3</a:t>
          </a:r>
          <a:r>
            <a:rPr lang="zh-CN" altLang="en-US" sz="1400" b="1" kern="1200" dirty="0"/>
            <a:t>位单盲专家＋</a:t>
          </a:r>
          <a:r>
            <a:rPr lang="en-US" altLang="zh-CN" sz="1400" b="1" kern="1200" dirty="0"/>
            <a:t>2</a:t>
          </a:r>
          <a:r>
            <a:rPr lang="zh-CN" altLang="en-US" sz="1400" b="1" kern="1200" dirty="0"/>
            <a:t>位明审专家（</a:t>
          </a:r>
          <a:r>
            <a:rPr lang="en-US" altLang="zh-CN" sz="1400" b="1" kern="1200" dirty="0"/>
            <a:t>5</a:t>
          </a:r>
          <a:r>
            <a:rPr lang="zh-CN" altLang="en-US" sz="1400" b="1" kern="1200" dirty="0"/>
            <a:t>位正高，至少</a:t>
          </a:r>
          <a:r>
            <a:rPr lang="en-US" altLang="zh-CN" sz="1400" b="1" kern="1200" dirty="0"/>
            <a:t>1</a:t>
          </a:r>
          <a:r>
            <a:rPr lang="zh-CN" altLang="en-US" sz="1400" b="1" kern="1200" dirty="0"/>
            <a:t>名校内博导，至少</a:t>
          </a:r>
          <a:r>
            <a:rPr lang="en-US" altLang="zh-CN" sz="1400" b="1" kern="1200" dirty="0"/>
            <a:t>3</a:t>
          </a:r>
          <a:r>
            <a:rPr lang="zh-CN" altLang="en-US" sz="1400" b="1" kern="1200" dirty="0"/>
            <a:t>名校外专家（至少</a:t>
          </a:r>
          <a:r>
            <a:rPr lang="en-US" altLang="zh-CN" sz="1400" b="1" kern="1200" dirty="0"/>
            <a:t>2</a:t>
          </a:r>
          <a:r>
            <a:rPr lang="zh-CN" altLang="en-US" sz="1400" b="1" kern="1200" dirty="0"/>
            <a:t>位行业专家，行业专家为明审专家，由导师指定</a:t>
          </a:r>
        </a:p>
      </dsp:txBody>
      <dsp:txXfrm>
        <a:off x="1701867" y="2781909"/>
        <a:ext cx="6770697" cy="1113548"/>
      </dsp:txXfrm>
    </dsp:sp>
    <dsp:sp modelId="{52510613-D039-4551-AEC9-F5A4241182B6}">
      <dsp:nvSpPr>
        <dsp:cNvPr id="0" name=""/>
        <dsp:cNvSpPr/>
      </dsp:nvSpPr>
      <dsp:spPr>
        <a:xfrm>
          <a:off x="0" y="3008826"/>
          <a:ext cx="1695878" cy="8445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solidFill>
                <a:srgbClr val="FF0000"/>
              </a:solidFill>
            </a:rPr>
            <a:t>能源动力</a:t>
          </a:r>
        </a:p>
      </dsp:txBody>
      <dsp:txXfrm>
        <a:off x="41226" y="3050052"/>
        <a:ext cx="1613426" cy="7620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8A3646-5C8A-4B88-9BD6-6667F69EDA60}">
      <dsp:nvSpPr>
        <dsp:cNvPr id="0" name=""/>
        <dsp:cNvSpPr/>
      </dsp:nvSpPr>
      <dsp:spPr>
        <a:xfrm rot="5400000">
          <a:off x="-194112" y="197925"/>
          <a:ext cx="1294086" cy="90586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solidFill>
                <a:srgbClr val="FF0000"/>
              </a:solidFill>
            </a:rPr>
            <a:t>博士</a:t>
          </a:r>
        </a:p>
      </dsp:txBody>
      <dsp:txXfrm rot="-5400000">
        <a:off x="1" y="456742"/>
        <a:ext cx="905860" cy="388226"/>
      </dsp:txXfrm>
    </dsp:sp>
    <dsp:sp modelId="{97E2EE37-E58D-4CE3-BEE5-47606FBFCFAE}">
      <dsp:nvSpPr>
        <dsp:cNvPr id="0" name=""/>
        <dsp:cNvSpPr/>
      </dsp:nvSpPr>
      <dsp:spPr>
        <a:xfrm rot="5400000">
          <a:off x="4780486" y="-3896017"/>
          <a:ext cx="841156" cy="865759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a:t>至少</a:t>
          </a:r>
          <a:r>
            <a:rPr lang="en-US" altLang="zh-CN" sz="2400" kern="1200" dirty="0"/>
            <a:t>5</a:t>
          </a:r>
          <a:r>
            <a:rPr lang="zh-CN" altLang="en-US" sz="2400" kern="1200" dirty="0"/>
            <a:t>名博导，至少</a:t>
          </a:r>
          <a:r>
            <a:rPr lang="en-US" altLang="zh-CN" sz="2400" kern="1200" dirty="0"/>
            <a:t>1</a:t>
          </a:r>
          <a:r>
            <a:rPr lang="zh-CN" altLang="en-US" sz="2400" kern="1200" dirty="0"/>
            <a:t>名校内博导，至少</a:t>
          </a:r>
          <a:r>
            <a:rPr lang="en-US" altLang="zh-CN" sz="2400" kern="1200" dirty="0"/>
            <a:t>2</a:t>
          </a:r>
          <a:r>
            <a:rPr lang="zh-CN" altLang="en-US" sz="2400" kern="1200" dirty="0"/>
            <a:t>名校外博导</a:t>
          </a:r>
        </a:p>
      </dsp:txBody>
      <dsp:txXfrm rot="-5400000">
        <a:off x="872269" y="53262"/>
        <a:ext cx="8616528" cy="759032"/>
      </dsp:txXfrm>
    </dsp:sp>
    <dsp:sp modelId="{8505D4A3-3201-45E5-B4CA-BFCECBDFFB42}">
      <dsp:nvSpPr>
        <dsp:cNvPr id="0" name=""/>
        <dsp:cNvSpPr/>
      </dsp:nvSpPr>
      <dsp:spPr>
        <a:xfrm rot="5400000">
          <a:off x="-194112" y="1345941"/>
          <a:ext cx="1294086" cy="90586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solidFill>
                <a:srgbClr val="FF0000"/>
              </a:solidFill>
            </a:rPr>
            <a:t>工程</a:t>
          </a:r>
          <a:endParaRPr lang="en-US" altLang="zh-CN" sz="2400" b="1" kern="1200" dirty="0">
            <a:solidFill>
              <a:srgbClr val="FF0000"/>
            </a:solidFill>
          </a:endParaRPr>
        </a:p>
        <a:p>
          <a:pPr marL="0" lvl="0" indent="0" algn="ctr" defTabSz="1066800">
            <a:lnSpc>
              <a:spcPct val="90000"/>
            </a:lnSpc>
            <a:spcBef>
              <a:spcPct val="0"/>
            </a:spcBef>
            <a:spcAft>
              <a:spcPct val="35000"/>
            </a:spcAft>
            <a:buNone/>
          </a:pPr>
          <a:r>
            <a:rPr lang="zh-CN" altLang="en-US" sz="2400" b="1" kern="1200" dirty="0">
              <a:solidFill>
                <a:srgbClr val="FF0000"/>
              </a:solidFill>
            </a:rPr>
            <a:t>博士</a:t>
          </a:r>
        </a:p>
      </dsp:txBody>
      <dsp:txXfrm rot="-5400000">
        <a:off x="1" y="1604758"/>
        <a:ext cx="905860" cy="388226"/>
      </dsp:txXfrm>
    </dsp:sp>
    <dsp:sp modelId="{52465545-B831-4856-8D80-D4652F86EE08}">
      <dsp:nvSpPr>
        <dsp:cNvPr id="0" name=""/>
        <dsp:cNvSpPr/>
      </dsp:nvSpPr>
      <dsp:spPr>
        <a:xfrm rot="5400000">
          <a:off x="4813856" y="-2756167"/>
          <a:ext cx="841598" cy="865759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altLang="zh-CN" sz="2400" kern="1200" dirty="0"/>
            <a:t>5</a:t>
          </a:r>
          <a:r>
            <a:rPr lang="zh-CN" altLang="en-US" sz="2400" kern="1200" dirty="0"/>
            <a:t>名正高，其中</a:t>
          </a:r>
          <a:r>
            <a:rPr lang="en-US" altLang="zh-CN" sz="2400" kern="1200" dirty="0"/>
            <a:t>1</a:t>
          </a:r>
          <a:r>
            <a:rPr lang="zh-CN" altLang="en-US" sz="2400" kern="1200" dirty="0"/>
            <a:t>名校内博导，</a:t>
          </a:r>
          <a:r>
            <a:rPr lang="en-US" altLang="zh-CN" sz="2400" kern="1200" dirty="0"/>
            <a:t>2</a:t>
          </a:r>
          <a:r>
            <a:rPr lang="zh-CN" altLang="en-US" sz="2400" kern="1200" dirty="0"/>
            <a:t>名校外博</a:t>
          </a:r>
          <a:r>
            <a:rPr lang="zh-CN" altLang="en-US" sz="2400" kern="1200"/>
            <a:t>导，</a:t>
          </a:r>
          <a:r>
            <a:rPr lang="en-US" altLang="zh-CN" sz="2400" kern="1200"/>
            <a:t>2</a:t>
          </a:r>
          <a:r>
            <a:rPr lang="zh-CN" altLang="en-US" sz="2400" kern="1200" dirty="0"/>
            <a:t>名行业专家</a:t>
          </a:r>
        </a:p>
      </dsp:txBody>
      <dsp:txXfrm rot="-5400000">
        <a:off x="905861" y="1192911"/>
        <a:ext cx="8616507" cy="759432"/>
      </dsp:txXfrm>
    </dsp:sp>
    <dsp:sp modelId="{F649DD91-374C-442B-89DD-0E208BF2FE52}">
      <dsp:nvSpPr>
        <dsp:cNvPr id="0" name=""/>
        <dsp:cNvSpPr/>
      </dsp:nvSpPr>
      <dsp:spPr>
        <a:xfrm rot="5400000">
          <a:off x="-194112" y="2493957"/>
          <a:ext cx="1294086" cy="90586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solidFill>
                <a:srgbClr val="FF0000"/>
              </a:solidFill>
            </a:rPr>
            <a:t>学硕</a:t>
          </a:r>
        </a:p>
      </dsp:txBody>
      <dsp:txXfrm rot="-5400000">
        <a:off x="1" y="2752774"/>
        <a:ext cx="905860" cy="388226"/>
      </dsp:txXfrm>
    </dsp:sp>
    <dsp:sp modelId="{E38EB504-846C-4C4F-AF0E-A901A858F153}">
      <dsp:nvSpPr>
        <dsp:cNvPr id="0" name=""/>
        <dsp:cNvSpPr/>
      </dsp:nvSpPr>
      <dsp:spPr>
        <a:xfrm rot="5400000">
          <a:off x="4814077" y="-1608372"/>
          <a:ext cx="841156" cy="865759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a:t>至少</a:t>
          </a:r>
          <a:r>
            <a:rPr lang="en-US" altLang="zh-CN" sz="2400" kern="1200" dirty="0"/>
            <a:t>3</a:t>
          </a:r>
          <a:r>
            <a:rPr lang="zh-CN" altLang="en-US" sz="2400" kern="1200" dirty="0"/>
            <a:t>名副高及以上职称的专家，至少</a:t>
          </a:r>
          <a:r>
            <a:rPr lang="en-US" altLang="zh-CN" sz="2400" kern="1200" dirty="0"/>
            <a:t>1</a:t>
          </a:r>
          <a:r>
            <a:rPr lang="zh-CN" altLang="en-US" sz="2400" kern="1200" dirty="0"/>
            <a:t>位校内硕导，答辩主席必须是教授或正高</a:t>
          </a:r>
        </a:p>
      </dsp:txBody>
      <dsp:txXfrm rot="-5400000">
        <a:off x="905860" y="2340907"/>
        <a:ext cx="8616528" cy="759032"/>
      </dsp:txXfrm>
    </dsp:sp>
    <dsp:sp modelId="{AF91BC2D-C4F4-4980-926F-667FBAA0A224}">
      <dsp:nvSpPr>
        <dsp:cNvPr id="0" name=""/>
        <dsp:cNvSpPr/>
      </dsp:nvSpPr>
      <dsp:spPr>
        <a:xfrm rot="5400000">
          <a:off x="-194112" y="3641973"/>
          <a:ext cx="1294086" cy="90586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solidFill>
                <a:srgbClr val="FF0000"/>
              </a:solidFill>
            </a:rPr>
            <a:t>专硕</a:t>
          </a:r>
        </a:p>
      </dsp:txBody>
      <dsp:txXfrm rot="-5400000">
        <a:off x="1" y="3900790"/>
        <a:ext cx="905860" cy="388226"/>
      </dsp:txXfrm>
    </dsp:sp>
    <dsp:sp modelId="{F597E903-36A9-4189-87AC-8E7AAB737B7B}">
      <dsp:nvSpPr>
        <dsp:cNvPr id="0" name=""/>
        <dsp:cNvSpPr/>
      </dsp:nvSpPr>
      <dsp:spPr>
        <a:xfrm rot="5400000">
          <a:off x="4814077" y="-460356"/>
          <a:ext cx="841156" cy="865759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a:t>至少</a:t>
          </a:r>
          <a:r>
            <a:rPr lang="en-US" altLang="zh-CN" sz="2400" kern="1200" dirty="0"/>
            <a:t>3</a:t>
          </a:r>
          <a:r>
            <a:rPr lang="zh-CN" altLang="en-US" sz="2400" kern="1200" dirty="0"/>
            <a:t>名副高及以上职称的专家，至少</a:t>
          </a:r>
          <a:r>
            <a:rPr lang="en-US" altLang="zh-CN" sz="2400" kern="1200" dirty="0"/>
            <a:t>1</a:t>
          </a:r>
          <a:r>
            <a:rPr lang="zh-CN" altLang="en-US" sz="2400" kern="1200" dirty="0"/>
            <a:t>名校内硕导，</a:t>
          </a:r>
          <a:r>
            <a:rPr lang="en-US" altLang="zh-CN" sz="2400" kern="1200" dirty="0"/>
            <a:t>1</a:t>
          </a:r>
          <a:r>
            <a:rPr lang="zh-CN" altLang="en-US" sz="2400" kern="1200" dirty="0"/>
            <a:t>名企业代表，答辩主席必须是教授或正高</a:t>
          </a:r>
        </a:p>
      </dsp:txBody>
      <dsp:txXfrm rot="-5400000">
        <a:off x="905860" y="3488923"/>
        <a:ext cx="8616528" cy="759032"/>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2796E0-7A88-4211-BB47-25F2A123DF37}" type="datetimeFigureOut">
              <a:rPr lang="zh-CN" altLang="en-US" smtClean="0"/>
              <a:pPr/>
              <a:t>2025/8/1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59FA5E-DFD2-420B-B591-0B0E245C602B}" type="slidenum">
              <a:rPr lang="zh-CN" altLang="en-US" smtClean="0"/>
              <a:pPr/>
              <a:t>‹#›</a:t>
            </a:fld>
            <a:endParaRPr lang="zh-CN" altLang="en-US"/>
          </a:p>
        </p:txBody>
      </p:sp>
    </p:spTree>
    <p:extLst>
      <p:ext uri="{BB962C8B-B14F-4D97-AF65-F5344CB8AC3E}">
        <p14:creationId xmlns:p14="http://schemas.microsoft.com/office/powerpoint/2010/main" val="4185198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Tree>
    <p:extLst>
      <p:ext uri="{BB962C8B-B14F-4D97-AF65-F5344CB8AC3E}">
        <p14:creationId xmlns:p14="http://schemas.microsoft.com/office/powerpoint/2010/main" val="285858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5067375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6_空白">
    <p:spTree>
      <p:nvGrpSpPr>
        <p:cNvPr id="1" name=""/>
        <p:cNvGrpSpPr/>
        <p:nvPr/>
      </p:nvGrpSpPr>
      <p:grpSpPr>
        <a:xfrm>
          <a:off x="0" y="0"/>
          <a:ext cx="0" cy="0"/>
          <a:chOff x="0" y="0"/>
          <a:chExt cx="0" cy="0"/>
        </a:xfrm>
      </p:grpSpPr>
      <p:sp>
        <p:nvSpPr>
          <p:cNvPr id="6" name="标题 5"/>
          <p:cNvSpPr>
            <a:spLocks noGrp="1"/>
          </p:cNvSpPr>
          <p:nvPr>
            <p:ph type="title"/>
          </p:nvPr>
        </p:nvSpPr>
        <p:spPr>
          <a:xfrm>
            <a:off x="609601" y="277456"/>
            <a:ext cx="10972800" cy="685800"/>
          </a:xfrm>
        </p:spPr>
        <p:txBody>
          <a:bodyPr/>
          <a:lstStyle>
            <a:lvl1pPr>
              <a:defRPr sz="3600" b="1">
                <a:solidFill>
                  <a:srgbClr val="FFFF00"/>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1704269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_空白">
    <p:spTree>
      <p:nvGrpSpPr>
        <p:cNvPr id="1" name=""/>
        <p:cNvGrpSpPr/>
        <p:nvPr/>
      </p:nvGrpSpPr>
      <p:grpSpPr>
        <a:xfrm>
          <a:off x="0" y="0"/>
          <a:ext cx="0" cy="0"/>
          <a:chOff x="0" y="0"/>
          <a:chExt cx="0" cy="0"/>
        </a:xfrm>
      </p:grpSpPr>
      <p:sp>
        <p:nvSpPr>
          <p:cNvPr id="6" name="标题 5"/>
          <p:cNvSpPr>
            <a:spLocks noGrp="1"/>
          </p:cNvSpPr>
          <p:nvPr>
            <p:ph type="title"/>
          </p:nvPr>
        </p:nvSpPr>
        <p:spPr>
          <a:xfrm>
            <a:off x="609601" y="277456"/>
            <a:ext cx="10972800" cy="685800"/>
          </a:xfrm>
        </p:spPr>
        <p:txBody>
          <a:bodyPr/>
          <a:lstStyle>
            <a:lvl1pPr>
              <a:defRPr sz="3600" b="1">
                <a:solidFill>
                  <a:srgbClr val="FFFF00"/>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3439713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a:stretch>
            <a:fillRect/>
          </a:stretch>
        </p:blipFill>
        <p:spPr>
          <a:xfrm>
            <a:off x="-1" y="1502962"/>
            <a:ext cx="12177777" cy="3232088"/>
          </a:xfrm>
          <a:prstGeom prst="rect">
            <a:avLst/>
          </a:prstGeom>
        </p:spPr>
      </p:pic>
      <p:sp>
        <p:nvSpPr>
          <p:cNvPr id="2" name="标题 1"/>
          <p:cNvSpPr>
            <a:spLocks noGrp="1"/>
          </p:cNvSpPr>
          <p:nvPr>
            <p:ph type="ctrTitle"/>
          </p:nvPr>
        </p:nvSpPr>
        <p:spPr>
          <a:xfrm>
            <a:off x="1117600" y="1178804"/>
            <a:ext cx="9144000" cy="2387600"/>
          </a:xfrm>
        </p:spPr>
        <p:txBody>
          <a:bodyPr anchor="b">
            <a:normAutofit/>
          </a:bodyPr>
          <a:lstStyle>
            <a:lvl1pPr algn="ctr">
              <a:defRPr sz="4400">
                <a:solidFill>
                  <a:schemeClr val="bg1"/>
                </a:solidFill>
              </a:defRPr>
            </a:lvl1pPr>
          </a:lstStyle>
          <a:p>
            <a:r>
              <a:rPr lang="zh-CN" altLang="en-US" dirty="0"/>
              <a:t>单击此处编辑母版标题样式</a:t>
            </a:r>
          </a:p>
        </p:txBody>
      </p:sp>
      <p:sp>
        <p:nvSpPr>
          <p:cNvPr id="9" name="文本框 8"/>
          <p:cNvSpPr txBox="1"/>
          <p:nvPr userDrawn="1"/>
        </p:nvSpPr>
        <p:spPr>
          <a:xfrm>
            <a:off x="0" y="6570617"/>
            <a:ext cx="12188952" cy="288000"/>
          </a:xfrm>
          <a:prstGeom prst="rect">
            <a:avLst/>
          </a:prstGeom>
          <a:gradFill flip="none" rotWithShape="1">
            <a:gsLst>
              <a:gs pos="100000">
                <a:srgbClr val="002060"/>
              </a:gs>
              <a:gs pos="0">
                <a:schemeClr val="bg1"/>
              </a:gs>
              <a:gs pos="72000">
                <a:srgbClr val="002060"/>
              </a:gs>
              <a:gs pos="35000">
                <a:srgbClr val="003492"/>
              </a:gs>
            </a:gsLst>
            <a:lin ang="5400000" scaled="0"/>
            <a:tileRect/>
          </a:gradFill>
        </p:spPr>
        <p:txBody>
          <a:bodyPr wrap="square" rtlCol="0">
            <a:spAutoFit/>
          </a:bodyPr>
          <a:lstStyle/>
          <a:p>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10" name="Title 1"/>
          <p:cNvSpPr txBox="1">
            <a:spLocks/>
          </p:cNvSpPr>
          <p:nvPr userDrawn="1"/>
        </p:nvSpPr>
        <p:spPr>
          <a:xfrm>
            <a:off x="838200" y="14821"/>
            <a:ext cx="10515600" cy="10737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微软雅黑" panose="020B0503020204020204" pitchFamily="34" charset="-122"/>
                <a:ea typeface="微软雅黑" panose="020B0503020204020204" pitchFamily="34" charset="-122"/>
                <a:cs typeface="+mj-cs"/>
              </a:defRPr>
            </a:lvl1pPr>
          </a:lstStyle>
          <a:p>
            <a:r>
              <a:rPr lang="zh-CN" altLang="en-US" dirty="0"/>
              <a:t>单击此处编辑母版标题样式</a:t>
            </a:r>
            <a:endParaRPr lang="en-US" dirty="0"/>
          </a:p>
        </p:txBody>
      </p:sp>
      <p:pic>
        <p:nvPicPr>
          <p:cNvPr id="6" name="图片 5"/>
          <p:cNvPicPr>
            <a:picLocks noChangeAspect="1"/>
          </p:cNvPicPr>
          <p:nvPr userDrawn="1"/>
        </p:nvPicPr>
        <p:blipFill rotWithShape="1">
          <a:blip r:embed="rId3"/>
          <a:srcRect t="6734" b="14349"/>
          <a:stretch/>
        </p:blipFill>
        <p:spPr>
          <a:xfrm>
            <a:off x="-1" y="-1"/>
            <a:ext cx="12202701" cy="1488141"/>
          </a:xfrm>
          <a:prstGeom prst="rect">
            <a:avLst/>
          </a:prstGeom>
        </p:spPr>
      </p:pic>
    </p:spTree>
    <p:extLst>
      <p:ext uri="{BB962C8B-B14F-4D97-AF65-F5344CB8AC3E}">
        <p14:creationId xmlns:p14="http://schemas.microsoft.com/office/powerpoint/2010/main" val="2873275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jpe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048" y="-5779"/>
            <a:ext cx="12188952" cy="1290294"/>
          </a:xfrm>
          <a:prstGeom prst="rect">
            <a:avLst/>
          </a:prstGeom>
          <a:solidFill>
            <a:srgbClr val="00349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36701" y="14820"/>
            <a:ext cx="9784080" cy="1269695"/>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717630" y="1504709"/>
            <a:ext cx="10799179" cy="4713211"/>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9" name="文本框 8"/>
          <p:cNvSpPr txBox="1"/>
          <p:nvPr userDrawn="1"/>
        </p:nvSpPr>
        <p:spPr>
          <a:xfrm>
            <a:off x="3048" y="6335486"/>
            <a:ext cx="12188952" cy="369332"/>
          </a:xfrm>
          <a:prstGeom prst="rect">
            <a:avLst/>
          </a:prstGeom>
          <a:gradFill flip="none" rotWithShape="1">
            <a:gsLst>
              <a:gs pos="100000">
                <a:srgbClr val="002060"/>
              </a:gs>
              <a:gs pos="0">
                <a:schemeClr val="bg1"/>
              </a:gs>
              <a:gs pos="72000">
                <a:srgbClr val="002060"/>
              </a:gs>
              <a:gs pos="35000">
                <a:srgbClr val="003492"/>
              </a:gs>
            </a:gsLst>
            <a:lin ang="5400000" scaled="0"/>
            <a:tileRect/>
          </a:gradFill>
        </p:spPr>
        <p:txBody>
          <a:bodyPr wrap="square" rtlCol="0">
            <a:spAutoFit/>
          </a:bodyPr>
          <a:lstStyle/>
          <a:p>
            <a:endParaRPr lang="zh-CN" altLang="en-US" dirty="0">
              <a:solidFill>
                <a:srgbClr val="FF000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userDrawn="1"/>
        </p:nvPicPr>
        <p:blipFill>
          <a:blip r:embed="rId9"/>
          <a:stretch>
            <a:fillRect/>
          </a:stretch>
        </p:blipFill>
        <p:spPr>
          <a:xfrm>
            <a:off x="3048" y="-5779"/>
            <a:ext cx="12188952" cy="1290294"/>
          </a:xfrm>
          <a:prstGeom prst="rect">
            <a:avLst/>
          </a:prstGeom>
        </p:spPr>
      </p:pic>
      <p:pic>
        <p:nvPicPr>
          <p:cNvPr id="8" name="图片 7"/>
          <p:cNvPicPr>
            <a:picLocks noChangeAspect="1"/>
          </p:cNvPicPr>
          <p:nvPr userDrawn="1"/>
        </p:nvPicPr>
        <p:blipFill rotWithShape="1">
          <a:blip r:embed="rId10">
            <a:extLst>
              <a:ext uri="{28A0092B-C50C-407E-A947-70E740481C1C}">
                <a14:useLocalDpi xmlns:a14="http://schemas.microsoft.com/office/drawing/2010/main" val="0"/>
              </a:ext>
            </a:extLst>
          </a:blip>
          <a:srcRect t="3074"/>
          <a:stretch/>
        </p:blipFill>
        <p:spPr>
          <a:xfrm>
            <a:off x="10913321" y="14820"/>
            <a:ext cx="1278679" cy="1269695"/>
          </a:xfrm>
          <a:prstGeom prst="ellipse">
            <a:avLst/>
          </a:prstGeom>
          <a:ln>
            <a:noFill/>
          </a:ln>
          <a:effectLst>
            <a:softEdge rad="38100"/>
          </a:effectLst>
        </p:spPr>
      </p:pic>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0" r:id="rId4"/>
    <p:sldLayoutId id="2147483660" r:id="rId5"/>
    <p:sldLayoutId id="2147483661" r:id="rId6"/>
    <p:sldLayoutId id="2147483663" r:id="rId7"/>
  </p:sldLayoutIdLst>
  <p:txStyles>
    <p:titleStyle>
      <a:lvl1pPr algn="ctr" defTabSz="914400" rtl="0" eaLnBrk="1" latinLnBrk="0" hangingPunct="1">
        <a:lnSpc>
          <a:spcPct val="85000"/>
        </a:lnSpc>
        <a:spcBef>
          <a:spcPct val="0"/>
        </a:spcBef>
        <a:buNone/>
        <a:defRPr sz="4000" kern="1200" cap="all" baseline="0">
          <a:solidFill>
            <a:schemeClr val="bg2"/>
          </a:solidFill>
          <a:latin typeface="微软雅黑" panose="020B0503020204020204" pitchFamily="34" charset="-122"/>
          <a:ea typeface="微软雅黑" panose="020B0503020204020204" pitchFamily="34" charset="-122"/>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2400" kern="1200">
          <a:solidFill>
            <a:schemeClr val="tx1"/>
          </a:solidFill>
          <a:latin typeface="微软雅黑" panose="020B0503020204020204" pitchFamily="34" charset="-122"/>
          <a:ea typeface="微软雅黑" panose="020B0503020204020204" pitchFamily="34" charset="-122"/>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2400" kern="1200">
          <a:solidFill>
            <a:schemeClr val="tx1"/>
          </a:solidFill>
          <a:latin typeface="微软雅黑" panose="020B0503020204020204" pitchFamily="34" charset="-122"/>
          <a:ea typeface="微软雅黑" panose="020B0503020204020204" pitchFamily="34" charset="-122"/>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pyxt.ustc.edu.cn/?menu=public_replay" TargetMode="Externa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6.xml"/><Relationship Id="rId1" Type="http://schemas.openxmlformats.org/officeDocument/2006/relationships/tags" Target="../tags/tag3.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5.jpe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image" Target="../media/image4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9.png"/><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90945"/>
            <a:ext cx="9144000" cy="2387600"/>
          </a:xfrm>
        </p:spPr>
        <p:txBody>
          <a:bodyPr>
            <a:normAutofit/>
          </a:bodyPr>
          <a:lstStyle/>
          <a:p>
            <a:pPr lvl="0">
              <a:defRPr/>
            </a:pPr>
            <a:r>
              <a:rPr lang="zh-CN" altLang="en-US" sz="5400" b="1" dirty="0">
                <a:latin typeface="Microsoft YaHei" panose="020B0503020204020204" pitchFamily="34" charset="-122"/>
                <a:ea typeface="Microsoft YaHei" panose="020B0503020204020204" pitchFamily="34" charset="-122"/>
              </a:rPr>
              <a:t>核科学技术学院</a:t>
            </a:r>
            <a:br>
              <a:rPr lang="en-US" altLang="zh-CN" sz="5400" b="1" dirty="0">
                <a:latin typeface="Microsoft YaHei" panose="020B0503020204020204" pitchFamily="34" charset="-122"/>
                <a:ea typeface="Microsoft YaHei" panose="020B0503020204020204" pitchFamily="34" charset="-122"/>
              </a:rPr>
            </a:br>
            <a:r>
              <a:rPr lang="zh-CN" altLang="en-US" sz="5400" b="1" dirty="0">
                <a:latin typeface="Microsoft YaHei" panose="020B0503020204020204" pitchFamily="34" charset="-122"/>
                <a:ea typeface="Microsoft YaHei" panose="020B0503020204020204" pitchFamily="34" charset="-122"/>
              </a:rPr>
              <a:t>学位申请及毕业流程</a:t>
            </a:r>
          </a:p>
        </p:txBody>
      </p:sp>
      <p:pic>
        <p:nvPicPr>
          <p:cNvPr id="5" name="图片 4"/>
          <p:cNvPicPr>
            <a:picLocks noChangeAspect="1"/>
          </p:cNvPicPr>
          <p:nvPr/>
        </p:nvPicPr>
        <p:blipFill rotWithShape="1">
          <a:blip r:embed="rId2"/>
          <a:srcRect t="6734" b="14349"/>
          <a:stretch/>
        </p:blipFill>
        <p:spPr>
          <a:xfrm>
            <a:off x="0" y="0"/>
            <a:ext cx="12129188" cy="1479176"/>
          </a:xfrm>
          <a:prstGeom prst="rect">
            <a:avLst/>
          </a:prstGeom>
        </p:spPr>
      </p:pic>
      <p:sp>
        <p:nvSpPr>
          <p:cNvPr id="8" name="文本框 7">
            <a:extLst>
              <a:ext uri="{FF2B5EF4-FFF2-40B4-BE49-F238E27FC236}">
                <a16:creationId xmlns:a16="http://schemas.microsoft.com/office/drawing/2014/main" id="{C46B3D69-FE34-47E7-A6BA-6EBF0476A59E}"/>
              </a:ext>
            </a:extLst>
          </p:cNvPr>
          <p:cNvSpPr txBox="1"/>
          <p:nvPr/>
        </p:nvSpPr>
        <p:spPr>
          <a:xfrm>
            <a:off x="3480570" y="5059493"/>
            <a:ext cx="5168048" cy="1077218"/>
          </a:xfrm>
          <a:prstGeom prst="rect">
            <a:avLst/>
          </a:prstGeom>
          <a:noFill/>
          <a:effectLst>
            <a:outerShdw blurRad="50800" dist="38100" dir="2700000" algn="tl" rotWithShape="0">
              <a:prstClr val="black">
                <a:alpha val="40000"/>
              </a:prstClr>
            </a:outerShdw>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200" dirty="0">
                <a:solidFill>
                  <a:srgbClr val="003492"/>
                </a:solidFill>
                <a:latin typeface="微软雅黑" panose="020B0503020204020204" pitchFamily="34" charset="-122"/>
                <a:ea typeface="微软雅黑" panose="020B0503020204020204" pitchFamily="34" charset="-122"/>
              </a:rPr>
              <a:t>核科学技术学院研究生部</a:t>
            </a:r>
            <a:r>
              <a:rPr lang="en-US" altLang="zh-CN" sz="3200" dirty="0">
                <a:solidFill>
                  <a:srgbClr val="003492"/>
                </a:solidFill>
                <a:latin typeface="微软雅黑" panose="020B0503020204020204" pitchFamily="34" charset="-122"/>
                <a:ea typeface="微软雅黑" panose="020B0503020204020204" pitchFamily="34" charset="-122"/>
              </a:rPr>
              <a:t>2024</a:t>
            </a:r>
            <a:r>
              <a:rPr lang="zh-CN" altLang="en-US" sz="3200" dirty="0">
                <a:solidFill>
                  <a:srgbClr val="003492"/>
                </a:solidFill>
                <a:latin typeface="微软雅黑" panose="020B0503020204020204" pitchFamily="34" charset="-122"/>
                <a:ea typeface="微软雅黑" panose="020B0503020204020204" pitchFamily="34" charset="-122"/>
              </a:rPr>
              <a:t>年</a:t>
            </a:r>
            <a:r>
              <a:rPr lang="en-US" altLang="zh-CN" sz="3200" dirty="0">
                <a:solidFill>
                  <a:srgbClr val="003492"/>
                </a:solidFill>
                <a:latin typeface="微软雅黑" panose="020B0503020204020204" pitchFamily="34" charset="-122"/>
                <a:ea typeface="微软雅黑" panose="020B0503020204020204" pitchFamily="34" charset="-122"/>
              </a:rPr>
              <a:t>12</a:t>
            </a:r>
            <a:r>
              <a:rPr lang="zh-CN" altLang="en-US" sz="3200" dirty="0">
                <a:solidFill>
                  <a:srgbClr val="003492"/>
                </a:solidFill>
                <a:latin typeface="微软雅黑" panose="020B0503020204020204" pitchFamily="34" charset="-122"/>
                <a:ea typeface="微软雅黑" panose="020B0503020204020204" pitchFamily="34" charset="-122"/>
              </a:rPr>
              <a:t>月</a:t>
            </a:r>
            <a:endParaRPr kumimoji="0" lang="zh-CN" altLang="en-US" sz="3200" b="0" i="0" u="none" strike="noStrike" kern="1200" cap="none" spc="0" normalizeH="0" baseline="0" noProof="0" dirty="0">
              <a:ln>
                <a:noFill/>
              </a:ln>
              <a:solidFill>
                <a:srgbClr val="003492"/>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6017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空心弧 11"/>
          <p:cNvSpPr/>
          <p:nvPr/>
        </p:nvSpPr>
        <p:spPr>
          <a:xfrm>
            <a:off x="-371284" y="1183848"/>
            <a:ext cx="5156368" cy="5156368"/>
          </a:xfrm>
          <a:prstGeom prst="blockArc">
            <a:avLst>
              <a:gd name="adj1" fmla="val 18900000"/>
              <a:gd name="adj2" fmla="val 2700000"/>
              <a:gd name="adj3" fmla="val 344"/>
            </a:avLst>
          </a:prstGeom>
          <a:noFill/>
          <a:ln w="12700" cap="flat" cmpd="sng" algn="ctr">
            <a:solidFill>
              <a:srgbClr val="5B9BD5">
                <a:shade val="60000"/>
                <a:hueOff val="0"/>
                <a:satOff val="0"/>
                <a:lumOff val="0"/>
                <a:alphaOff val="0"/>
              </a:srgbClr>
            </a:solidFill>
            <a:prstDash val="solid"/>
            <a:miter lim="800000"/>
          </a:ln>
          <a:effectLst/>
          <a:scene3d>
            <a:camera prst="orthographicFront"/>
            <a:lightRig rig="flat" dir="t"/>
          </a:scene3d>
          <a:sp3d prstMaterial="matte"/>
        </p:spPr>
        <p:style>
          <a:lnRef idx="2">
            <a:scrgbClr r="0" g="0" b="0"/>
          </a:lnRef>
          <a:fillRef idx="0">
            <a:scrgbClr r="0" g="0" b="0"/>
          </a:fillRef>
          <a:effectRef idx="0">
            <a:scrgbClr r="0" g="0" b="0"/>
          </a:effectRef>
          <a:fontRef idx="minor">
            <a:schemeClr val="tx1">
              <a:hueOff val="0"/>
              <a:satOff val="0"/>
              <a:lumOff val="0"/>
              <a:alphaOff val="0"/>
            </a:schemeClr>
          </a:fontRef>
        </p:style>
      </p:sp>
      <p:grpSp>
        <p:nvGrpSpPr>
          <p:cNvPr id="9" name="组合 8"/>
          <p:cNvGrpSpPr/>
          <p:nvPr/>
        </p:nvGrpSpPr>
        <p:grpSpPr>
          <a:xfrm>
            <a:off x="4928816" y="3020036"/>
            <a:ext cx="5932341" cy="1118904"/>
            <a:chOff x="340639" y="521780"/>
            <a:chExt cx="5932341" cy="1118904"/>
          </a:xfrm>
          <a:scene3d>
            <a:camera prst="orthographicFront"/>
            <a:lightRig rig="flat" dir="t"/>
          </a:scene3d>
        </p:grpSpPr>
        <p:sp>
          <p:nvSpPr>
            <p:cNvPr id="10" name="矩形 9"/>
            <p:cNvSpPr/>
            <p:nvPr/>
          </p:nvSpPr>
          <p:spPr>
            <a:xfrm>
              <a:off x="385001" y="521780"/>
              <a:ext cx="5887979" cy="1093739"/>
            </a:xfrm>
            <a:prstGeom prst="rect">
              <a:avLst/>
            </a:prstGeom>
            <a:gradFill rotWithShape="0">
              <a:gsLst>
                <a:gs pos="0">
                  <a:srgbClr val="5B9BD5">
                    <a:hueOff val="0"/>
                    <a:satOff val="0"/>
                    <a:lumOff val="0"/>
                    <a:alphaOff val="0"/>
                    <a:satMod val="103000"/>
                    <a:lumMod val="102000"/>
                    <a:tint val="94000"/>
                  </a:srgbClr>
                </a:gs>
                <a:gs pos="50000">
                  <a:srgbClr val="5B9BD5">
                    <a:hueOff val="0"/>
                    <a:satOff val="0"/>
                    <a:lumOff val="0"/>
                    <a:alphaOff val="0"/>
                    <a:satMod val="110000"/>
                    <a:lumMod val="100000"/>
                    <a:shade val="100000"/>
                  </a:srgbClr>
                </a:gs>
                <a:gs pos="100000">
                  <a:srgbClr val="5B9BD5">
                    <a:hueOff val="0"/>
                    <a:satOff val="0"/>
                    <a:lumOff val="0"/>
                    <a:alphaOff val="0"/>
                    <a:lumMod val="99000"/>
                    <a:satMod val="120000"/>
                    <a:shade val="78000"/>
                  </a:srgbClr>
                </a:gs>
              </a:gsLst>
              <a:lin ang="5400000" scaled="0"/>
            </a:gradFill>
            <a:ln>
              <a:noFill/>
            </a:ln>
            <a:effectLst/>
            <a:sp3d prstMaterial="plastic">
              <a:bevelT w="120900" h="88900"/>
              <a:bevelB w="88900" h="31750" prst="angle"/>
            </a:sp3d>
          </p:spPr>
          <p:style>
            <a:lnRef idx="0">
              <a:scrgbClr r="0" g="0" b="0"/>
            </a:lnRef>
            <a:fillRef idx="3">
              <a:scrgbClr r="0" g="0" b="0"/>
            </a:fillRef>
            <a:effectRef idx="2">
              <a:scrgbClr r="0" g="0" b="0"/>
            </a:effectRef>
            <a:fontRef idx="minor">
              <a:schemeClr val="lt1"/>
            </a:fontRef>
          </p:style>
        </p:sp>
        <p:sp>
          <p:nvSpPr>
            <p:cNvPr id="11" name="矩形 10"/>
            <p:cNvSpPr/>
            <p:nvPr/>
          </p:nvSpPr>
          <p:spPr>
            <a:xfrm>
              <a:off x="340639" y="546945"/>
              <a:ext cx="5887979" cy="1093739"/>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868156" tIns="109220" rIns="109220" bIns="109220" numCol="1" spcCol="1270" anchor="ctr" anchorCtr="0">
              <a:noAutofit/>
            </a:bodyPr>
            <a:lstStyle/>
            <a:p>
              <a:pPr lvl="0" algn="l" defTabSz="1911350">
                <a:lnSpc>
                  <a:spcPct val="90000"/>
                </a:lnSpc>
                <a:spcBef>
                  <a:spcPct val="0"/>
                </a:spcBef>
                <a:spcAft>
                  <a:spcPct val="35000"/>
                </a:spcAft>
              </a:pPr>
              <a:r>
                <a:rPr lang="zh-CN" altLang="en-US" sz="4300" b="1" kern="1200" dirty="0">
                  <a:solidFill>
                    <a:sysClr val="windowText" lastClr="000000"/>
                  </a:solidFill>
                  <a:latin typeface="微软雅黑" panose="020B0503020204020204" pitchFamily="34" charset="-122"/>
                  <a:ea typeface="微软雅黑" panose="020B0503020204020204" pitchFamily="34" charset="-122"/>
                  <a:cs typeface="+mn-cs"/>
                </a:rPr>
                <a:t>       学位论文</a:t>
              </a:r>
              <a:r>
                <a:rPr lang="zh-CN" altLang="en-US" sz="4300" b="1" dirty="0">
                  <a:solidFill>
                    <a:schemeClr val="tx1"/>
                  </a:solidFill>
                  <a:latin typeface="微软雅黑" panose="020B0503020204020204" pitchFamily="34" charset="-122"/>
                  <a:ea typeface="微软雅黑" panose="020B0503020204020204" pitchFamily="34" charset="-122"/>
                </a:rPr>
                <a:t>答辩</a:t>
              </a:r>
              <a:endParaRPr lang="zh-CN" altLang="en-US" sz="4300" b="1" kern="1200" dirty="0">
                <a:solidFill>
                  <a:schemeClr val="tx1"/>
                </a:solidFill>
                <a:latin typeface="微软雅黑" panose="020B0503020204020204" pitchFamily="34" charset="-122"/>
                <a:ea typeface="微软雅黑" panose="020B0503020204020204" pitchFamily="34" charset="-122"/>
                <a:cs typeface="+mn-cs"/>
              </a:endParaRPr>
            </a:p>
          </p:txBody>
        </p:sp>
      </p:grpSp>
      <p:pic>
        <p:nvPicPr>
          <p:cNvPr id="25" name="图片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432" y="2836993"/>
            <a:ext cx="1600654" cy="1698653"/>
          </a:xfrm>
          <a:prstGeom prst="rect">
            <a:avLst/>
          </a:prstGeom>
        </p:spPr>
      </p:pic>
      <p:sp>
        <p:nvSpPr>
          <p:cNvPr id="15" name="椭圆 14"/>
          <p:cNvSpPr/>
          <p:nvPr/>
        </p:nvSpPr>
        <p:spPr>
          <a:xfrm>
            <a:off x="3488462" y="2881503"/>
            <a:ext cx="1465011" cy="1404359"/>
          </a:xfrm>
          <a:prstGeom prst="ellipse">
            <a:avLst/>
          </a:prstGeom>
          <a:solidFill>
            <a:srgbClr val="FF0000"/>
          </a:solidFill>
          <a:ln w="25400" cap="flat" cmpd="sng" algn="ctr">
            <a:noFill/>
            <a:prstDash val="solid"/>
          </a:ln>
          <a:effectLst/>
          <a:scene3d>
            <a:camera prst="orthographicFront"/>
            <a:lightRig rig="threePt" dir="t"/>
          </a:scene3d>
          <a:sp3d>
            <a:bevelT/>
          </a:sp3d>
        </p:spPr>
        <p:txBody>
          <a:bodyPr rtlCol="0" anchor="ctr"/>
          <a:lstStyle/>
          <a:p>
            <a:pPr algn="ctr" defTabSz="914400">
              <a:defRPr/>
            </a:pPr>
            <a:r>
              <a:rPr lang="en-US" altLang="zh-CN" sz="7200"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7200"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文本框 1">
            <a:extLst>
              <a:ext uri="{FF2B5EF4-FFF2-40B4-BE49-F238E27FC236}">
                <a16:creationId xmlns:a16="http://schemas.microsoft.com/office/drawing/2014/main" id="{826E28BB-3E34-4C46-AFF1-58C4A8118221}"/>
              </a:ext>
            </a:extLst>
          </p:cNvPr>
          <p:cNvSpPr txBox="1"/>
          <p:nvPr/>
        </p:nvSpPr>
        <p:spPr>
          <a:xfrm>
            <a:off x="4952864" y="4176802"/>
            <a:ext cx="6177094" cy="1631216"/>
          </a:xfrm>
          <a:prstGeom prst="rect">
            <a:avLst/>
          </a:prstGeom>
          <a:solidFill>
            <a:srgbClr val="FFFF00"/>
          </a:solidFill>
          <a:ln w="28575">
            <a:prstDash val="solid"/>
          </a:ln>
        </p:spPr>
        <p:style>
          <a:lnRef idx="2">
            <a:schemeClr val="accent4"/>
          </a:lnRef>
          <a:fillRef idx="1">
            <a:schemeClr val="lt1"/>
          </a:fillRef>
          <a:effectRef idx="0">
            <a:schemeClr val="accent4"/>
          </a:effectRef>
          <a:fontRef idx="minor">
            <a:schemeClr val="dk1"/>
          </a:fontRef>
        </p:style>
        <p:txBody>
          <a:bodyPr wrap="square" rtlCol="0">
            <a:spAutoFit/>
          </a:bodyPr>
          <a:lstStyle/>
          <a:p>
            <a:r>
              <a:rPr lang="zh-CN" altLang="en-US" sz="2000" b="1" dirty="0"/>
              <a:t>待评审意见全部返回且结论为通过，根据评审专家提出的意见对学位论文进行修改完善（修改不少于</a:t>
            </a:r>
            <a:r>
              <a:rPr lang="en-US" altLang="zh-CN" sz="2000" b="1" dirty="0"/>
              <a:t>5</a:t>
            </a:r>
            <a:r>
              <a:rPr lang="zh-CN" altLang="en-US" sz="2000" b="1" dirty="0"/>
              <a:t>天），并填写</a:t>
            </a:r>
            <a:r>
              <a:rPr lang="en-US" altLang="zh-CN" sz="2000" b="1" dirty="0"/>
              <a:t>《</a:t>
            </a:r>
            <a:r>
              <a:rPr lang="zh-CN" altLang="en-US" sz="2000" b="1" dirty="0"/>
              <a:t>学位论文评审意见修改反馈表</a:t>
            </a:r>
            <a:r>
              <a:rPr lang="en-US" altLang="zh-CN" sz="2000" b="1" dirty="0"/>
              <a:t>》</a:t>
            </a:r>
            <a:r>
              <a:rPr lang="zh-CN" altLang="en-US" sz="2000" b="1" dirty="0"/>
              <a:t>，经导师审核签字并上传至学位论文评阅系统后方可组织学位论文答辩。</a:t>
            </a:r>
          </a:p>
        </p:txBody>
      </p:sp>
    </p:spTree>
    <p:extLst>
      <p:ext uri="{BB962C8B-B14F-4D97-AF65-F5344CB8AC3E}">
        <p14:creationId xmlns:p14="http://schemas.microsoft.com/office/powerpoint/2010/main" val="2196385406"/>
      </p:ext>
    </p:extLst>
  </p:cSld>
  <p:clrMapOvr>
    <a:masterClrMapping/>
  </p:clrMapOvr>
  <mc:AlternateContent xmlns:mc="http://schemas.openxmlformats.org/markup-compatibility/2006" xmlns:p14="http://schemas.microsoft.com/office/powerpoint/2010/main">
    <mc:Choice Requires="p14">
      <p:transition spd="slow" p14:dur="2000" advTm="30135"/>
    </mc:Choice>
    <mc:Fallback xmlns="">
      <p:transition spd="slow" advTm="30135"/>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学位论文答辩程序</a:t>
            </a:r>
          </a:p>
        </p:txBody>
      </p:sp>
      <p:sp>
        <p:nvSpPr>
          <p:cNvPr id="3" name="矩形 2">
            <a:extLst>
              <a:ext uri="{FF2B5EF4-FFF2-40B4-BE49-F238E27FC236}">
                <a16:creationId xmlns:a16="http://schemas.microsoft.com/office/drawing/2014/main" id="{CE80AC70-CDA8-443F-BDB0-F21BE2416E59}"/>
              </a:ext>
            </a:extLst>
          </p:cNvPr>
          <p:cNvSpPr/>
          <p:nvPr/>
        </p:nvSpPr>
        <p:spPr>
          <a:xfrm>
            <a:off x="204131" y="1402707"/>
            <a:ext cx="11378270" cy="923330"/>
          </a:xfrm>
          <a:prstGeom prst="rect">
            <a:avLst/>
          </a:prstGeom>
        </p:spPr>
        <p:txBody>
          <a:bodyPr wrap="square">
            <a:spAutoFit/>
          </a:bodyPr>
          <a:lstStyle/>
          <a:p>
            <a:r>
              <a:rPr lang="zh-CN" altLang="en-US" b="1" dirty="0"/>
              <a:t>一、登陆研究生信息平台（</a:t>
            </a:r>
            <a:r>
              <a:rPr lang="en-US" altLang="zh-CN" b="1" dirty="0"/>
              <a:t>https://yjs.ustc.edu.cn</a:t>
            </a:r>
            <a:r>
              <a:rPr lang="zh-CN" altLang="en-US" b="1" dirty="0"/>
              <a:t>） 至“学历学位”</a:t>
            </a:r>
            <a:r>
              <a:rPr lang="en-US" altLang="zh-CN" b="1" dirty="0"/>
              <a:t>--“</a:t>
            </a:r>
            <a:r>
              <a:rPr lang="zh-CN" altLang="en-US" b="1" dirty="0"/>
              <a:t>学位申请”中，填写学位论文答辩信息。 研 究 生 的 学 位 论 文 答 辩 信 息 会 在 网 站 进 行 公 告 （</a:t>
            </a:r>
            <a:r>
              <a:rPr lang="en-US" altLang="zh-CN" b="1" dirty="0">
                <a:hlinkClick r:id="rId2"/>
              </a:rPr>
              <a:t>https://pyxt.ustc.edu.cn/?menu=public_replay</a:t>
            </a:r>
            <a:r>
              <a:rPr lang="zh-CN" altLang="en-US" b="1" dirty="0"/>
              <a:t>）。</a:t>
            </a:r>
            <a:endParaRPr lang="en-US" altLang="zh-CN" b="1" dirty="0"/>
          </a:p>
          <a:p>
            <a:endParaRPr lang="zh-CN" altLang="en-US" dirty="0"/>
          </a:p>
        </p:txBody>
      </p:sp>
      <p:pic>
        <p:nvPicPr>
          <p:cNvPr id="5" name="图片 4">
            <a:extLst>
              <a:ext uri="{FF2B5EF4-FFF2-40B4-BE49-F238E27FC236}">
                <a16:creationId xmlns:a16="http://schemas.microsoft.com/office/drawing/2014/main" id="{B5036FF6-16B3-4DB9-B5A2-20244E42A5C2}"/>
              </a:ext>
            </a:extLst>
          </p:cNvPr>
          <p:cNvPicPr>
            <a:picLocks noChangeAspect="1"/>
          </p:cNvPicPr>
          <p:nvPr/>
        </p:nvPicPr>
        <p:blipFill>
          <a:blip r:embed="rId3"/>
          <a:stretch>
            <a:fillRect/>
          </a:stretch>
        </p:blipFill>
        <p:spPr>
          <a:xfrm>
            <a:off x="1384183" y="2326037"/>
            <a:ext cx="7843707" cy="3843816"/>
          </a:xfrm>
          <a:prstGeom prst="rect">
            <a:avLst/>
          </a:prstGeom>
        </p:spPr>
      </p:pic>
    </p:spTree>
    <p:extLst>
      <p:ext uri="{BB962C8B-B14F-4D97-AF65-F5344CB8AC3E}">
        <p14:creationId xmlns:p14="http://schemas.microsoft.com/office/powerpoint/2010/main" val="2999788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学位论文答辩程序</a:t>
            </a:r>
          </a:p>
        </p:txBody>
      </p:sp>
      <p:sp>
        <p:nvSpPr>
          <p:cNvPr id="5" name="文本框 4">
            <a:extLst>
              <a:ext uri="{FF2B5EF4-FFF2-40B4-BE49-F238E27FC236}">
                <a16:creationId xmlns:a16="http://schemas.microsoft.com/office/drawing/2014/main" id="{4CC0D295-7C35-4FE0-B3B8-4057788AADBF}"/>
              </a:ext>
            </a:extLst>
          </p:cNvPr>
          <p:cNvSpPr txBox="1"/>
          <p:nvPr/>
        </p:nvSpPr>
        <p:spPr>
          <a:xfrm>
            <a:off x="128941" y="1308683"/>
            <a:ext cx="5590633" cy="2585323"/>
          </a:xfrm>
          <a:prstGeom prst="rect">
            <a:avLst/>
          </a:prstGeom>
          <a:noFill/>
        </p:spPr>
        <p:txBody>
          <a:bodyPr wrap="square" rtlCol="0">
            <a:spAutoFit/>
          </a:bodyPr>
          <a:lstStyle/>
          <a:p>
            <a:r>
              <a:rPr lang="zh-CN" altLang="en-US" b="1" dirty="0"/>
              <a:t>二、在评阅系统</a:t>
            </a:r>
            <a:r>
              <a:rPr lang="en-US" altLang="zh-CN" b="1" dirty="0"/>
              <a:t>——</a:t>
            </a:r>
            <a:r>
              <a:rPr lang="zh-CN" altLang="en-US" b="1" dirty="0"/>
              <a:t>答辩管理，填写答辩时间、地点、答辩委信息，提交给导师和学科点审核，审核通过后，下载打印答辩委审核表、答辩情况表（</a:t>
            </a:r>
            <a:r>
              <a:rPr lang="en-US" altLang="zh-CN" b="1" dirty="0"/>
              <a:t>2</a:t>
            </a:r>
            <a:r>
              <a:rPr lang="zh-CN" altLang="en-US" b="1" dirty="0"/>
              <a:t>份）、答辩表决票（同答辩专家数量）。</a:t>
            </a:r>
            <a:endParaRPr lang="en-US" altLang="zh-CN" b="1" dirty="0"/>
          </a:p>
          <a:p>
            <a:endParaRPr lang="en-US" altLang="zh-CN" dirty="0"/>
          </a:p>
          <a:p>
            <a:r>
              <a:rPr lang="zh-CN" altLang="en-US" dirty="0">
                <a:highlight>
                  <a:srgbClr val="CB3F3C"/>
                </a:highlight>
              </a:rPr>
              <a:t>注意：</a:t>
            </a:r>
            <a:endParaRPr lang="en-US" altLang="zh-CN" dirty="0">
              <a:highlight>
                <a:srgbClr val="CB3F3C"/>
              </a:highlight>
            </a:endParaRPr>
          </a:p>
          <a:p>
            <a:r>
              <a:rPr lang="en-US" altLang="zh-CN" dirty="0"/>
              <a:t>1</a:t>
            </a:r>
            <a:r>
              <a:rPr lang="zh-CN" altLang="en-US" dirty="0"/>
              <a:t>、</a:t>
            </a:r>
            <a:r>
              <a:rPr lang="zh-CN" altLang="en-US" dirty="0">
                <a:highlight>
                  <a:srgbClr val="FFFF00"/>
                </a:highlight>
              </a:rPr>
              <a:t>导师（包含实践导师和辅导师）不能作为答辩专家</a:t>
            </a:r>
            <a:r>
              <a:rPr lang="zh-CN" altLang="en-US" dirty="0"/>
              <a:t>；</a:t>
            </a:r>
            <a:endParaRPr lang="en-US" altLang="zh-CN" dirty="0"/>
          </a:p>
          <a:p>
            <a:r>
              <a:rPr lang="en-US" altLang="zh-CN" dirty="0"/>
              <a:t>2</a:t>
            </a:r>
            <a:r>
              <a:rPr lang="zh-CN" altLang="en-US" dirty="0"/>
              <a:t>、除不可抗力之外，不支持线上答辩；</a:t>
            </a:r>
            <a:endParaRPr lang="en-US" altLang="zh-CN" dirty="0"/>
          </a:p>
          <a:p>
            <a:r>
              <a:rPr lang="en-US" altLang="zh-CN" dirty="0"/>
              <a:t>3</a:t>
            </a:r>
            <a:r>
              <a:rPr lang="zh-CN" altLang="en-US" dirty="0"/>
              <a:t>、答辩表决票打印后先盖学院章。</a:t>
            </a:r>
            <a:endParaRPr lang="en-US" altLang="zh-CN" dirty="0"/>
          </a:p>
        </p:txBody>
      </p:sp>
      <p:pic>
        <p:nvPicPr>
          <p:cNvPr id="6" name="图片 5">
            <a:extLst>
              <a:ext uri="{FF2B5EF4-FFF2-40B4-BE49-F238E27FC236}">
                <a16:creationId xmlns:a16="http://schemas.microsoft.com/office/drawing/2014/main" id="{EA1211BF-D87C-4947-8239-088EB774BBDF}"/>
              </a:ext>
            </a:extLst>
          </p:cNvPr>
          <p:cNvPicPr>
            <a:picLocks noChangeAspect="1"/>
          </p:cNvPicPr>
          <p:nvPr/>
        </p:nvPicPr>
        <p:blipFill>
          <a:blip r:embed="rId2"/>
          <a:stretch>
            <a:fillRect/>
          </a:stretch>
        </p:blipFill>
        <p:spPr>
          <a:xfrm>
            <a:off x="5719575" y="1300294"/>
            <a:ext cx="5942838" cy="4890781"/>
          </a:xfrm>
          <a:prstGeom prst="rect">
            <a:avLst/>
          </a:prstGeom>
        </p:spPr>
      </p:pic>
      <p:sp>
        <p:nvSpPr>
          <p:cNvPr id="10" name="矩形: 圆角 9">
            <a:extLst>
              <a:ext uri="{FF2B5EF4-FFF2-40B4-BE49-F238E27FC236}">
                <a16:creationId xmlns:a16="http://schemas.microsoft.com/office/drawing/2014/main" id="{FC88023A-4EBA-4CDB-890F-0AFD0C3FC6BF}"/>
              </a:ext>
            </a:extLst>
          </p:cNvPr>
          <p:cNvSpPr/>
          <p:nvPr/>
        </p:nvSpPr>
        <p:spPr>
          <a:xfrm>
            <a:off x="6962862" y="3151372"/>
            <a:ext cx="1065402" cy="134223"/>
          </a:xfrm>
          <a:prstGeom prst="roundRect">
            <a:avLst/>
          </a:prstGeom>
          <a:noFill/>
          <a:ln/>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C6EF8011-C305-4B0E-A495-39210608FC77}"/>
              </a:ext>
            </a:extLst>
          </p:cNvPr>
          <p:cNvCxnSpPr/>
          <p:nvPr/>
        </p:nvCxnSpPr>
        <p:spPr>
          <a:xfrm>
            <a:off x="8028264" y="3246539"/>
            <a:ext cx="662730" cy="0"/>
          </a:xfrm>
          <a:prstGeom prst="straightConnector1">
            <a:avLst/>
          </a:prstGeom>
          <a:ln>
            <a:solidFill>
              <a:srgbClr val="D54340"/>
            </a:solidFill>
            <a:tailEnd type="triangle"/>
          </a:ln>
        </p:spPr>
        <p:style>
          <a:lnRef idx="1">
            <a:schemeClr val="accent4"/>
          </a:lnRef>
          <a:fillRef idx="0">
            <a:schemeClr val="accent4"/>
          </a:fillRef>
          <a:effectRef idx="0">
            <a:schemeClr val="accent4"/>
          </a:effectRef>
          <a:fontRef idx="minor">
            <a:schemeClr val="tx1"/>
          </a:fontRef>
        </p:style>
      </p:cxnSp>
      <p:sp>
        <p:nvSpPr>
          <p:cNvPr id="13" name="文本框 12">
            <a:extLst>
              <a:ext uri="{FF2B5EF4-FFF2-40B4-BE49-F238E27FC236}">
                <a16:creationId xmlns:a16="http://schemas.microsoft.com/office/drawing/2014/main" id="{41B5A260-FE90-4687-B062-EBCEA0CA8ED1}"/>
              </a:ext>
            </a:extLst>
          </p:cNvPr>
          <p:cNvSpPr txBox="1"/>
          <p:nvPr/>
        </p:nvSpPr>
        <p:spPr>
          <a:xfrm>
            <a:off x="8611261" y="3092650"/>
            <a:ext cx="3051152" cy="307777"/>
          </a:xfrm>
          <a:prstGeom prst="rect">
            <a:avLst/>
          </a:prstGeom>
          <a:solidFill>
            <a:srgbClr val="FFFF00"/>
          </a:solidFill>
        </p:spPr>
        <p:txBody>
          <a:bodyPr wrap="square" rtlCol="0">
            <a:spAutoFit/>
          </a:bodyPr>
          <a:lstStyle/>
          <a:p>
            <a:r>
              <a:rPr lang="zh-CN" altLang="en-US" sz="1400" b="1" dirty="0">
                <a:solidFill>
                  <a:srgbClr val="00B0F0"/>
                </a:solidFill>
              </a:rPr>
              <a:t>有一个答辩专家是线上，就选择线上</a:t>
            </a:r>
          </a:p>
        </p:txBody>
      </p:sp>
      <p:sp>
        <p:nvSpPr>
          <p:cNvPr id="15" name="矩形: 圆角 14">
            <a:extLst>
              <a:ext uri="{FF2B5EF4-FFF2-40B4-BE49-F238E27FC236}">
                <a16:creationId xmlns:a16="http://schemas.microsoft.com/office/drawing/2014/main" id="{CDCC851F-CCCF-41BD-B10C-47C2E6DCB566}"/>
              </a:ext>
            </a:extLst>
          </p:cNvPr>
          <p:cNvSpPr/>
          <p:nvPr/>
        </p:nvSpPr>
        <p:spPr>
          <a:xfrm>
            <a:off x="7199152" y="4780235"/>
            <a:ext cx="1065402" cy="134223"/>
          </a:xfrm>
          <a:prstGeom prst="roundRect">
            <a:avLst/>
          </a:prstGeom>
          <a:noFill/>
          <a:ln w="38100">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16" name="直接箭头连接符 15">
            <a:extLst>
              <a:ext uri="{FF2B5EF4-FFF2-40B4-BE49-F238E27FC236}">
                <a16:creationId xmlns:a16="http://schemas.microsoft.com/office/drawing/2014/main" id="{575BFAC1-9F47-45AB-B357-CB71E5DB5910}"/>
              </a:ext>
            </a:extLst>
          </p:cNvPr>
          <p:cNvCxnSpPr>
            <a:cxnSpLocks/>
          </p:cNvCxnSpPr>
          <p:nvPr/>
        </p:nvCxnSpPr>
        <p:spPr>
          <a:xfrm>
            <a:off x="8163885" y="4771754"/>
            <a:ext cx="610999" cy="75592"/>
          </a:xfrm>
          <a:prstGeom prst="straightConnector1">
            <a:avLst/>
          </a:prstGeom>
          <a:ln>
            <a:solidFill>
              <a:srgbClr val="D54340"/>
            </a:solidFill>
            <a:tailEnd type="triangle"/>
          </a:ln>
        </p:spPr>
        <p:style>
          <a:lnRef idx="1">
            <a:schemeClr val="accent4"/>
          </a:lnRef>
          <a:fillRef idx="0">
            <a:schemeClr val="accent4"/>
          </a:fillRef>
          <a:effectRef idx="0">
            <a:schemeClr val="accent4"/>
          </a:effectRef>
          <a:fontRef idx="minor">
            <a:schemeClr val="tx1"/>
          </a:fontRef>
        </p:style>
      </p:cxnSp>
      <p:sp>
        <p:nvSpPr>
          <p:cNvPr id="18" name="文本框 17">
            <a:extLst>
              <a:ext uri="{FF2B5EF4-FFF2-40B4-BE49-F238E27FC236}">
                <a16:creationId xmlns:a16="http://schemas.microsoft.com/office/drawing/2014/main" id="{4744485D-17F0-42F6-B1CF-1F4DF3C74C5F}"/>
              </a:ext>
            </a:extLst>
          </p:cNvPr>
          <p:cNvSpPr txBox="1"/>
          <p:nvPr/>
        </p:nvSpPr>
        <p:spPr>
          <a:xfrm>
            <a:off x="8690994" y="4693457"/>
            <a:ext cx="3051152" cy="307777"/>
          </a:xfrm>
          <a:prstGeom prst="rect">
            <a:avLst/>
          </a:prstGeom>
          <a:solidFill>
            <a:srgbClr val="FFFF00"/>
          </a:solidFill>
        </p:spPr>
        <p:txBody>
          <a:bodyPr wrap="square" rtlCol="0">
            <a:spAutoFit/>
          </a:bodyPr>
          <a:lstStyle/>
          <a:p>
            <a:r>
              <a:rPr lang="zh-CN" altLang="en-US" sz="1400" b="1" dirty="0">
                <a:solidFill>
                  <a:srgbClr val="00B0F0"/>
                </a:solidFill>
              </a:rPr>
              <a:t>答辩主席默认排第一</a:t>
            </a:r>
          </a:p>
        </p:txBody>
      </p:sp>
      <p:sp>
        <p:nvSpPr>
          <p:cNvPr id="19" name="矩形: 圆角 18">
            <a:extLst>
              <a:ext uri="{FF2B5EF4-FFF2-40B4-BE49-F238E27FC236}">
                <a16:creationId xmlns:a16="http://schemas.microsoft.com/office/drawing/2014/main" id="{F68E3EBD-1813-41B4-9AEF-BA1A9FD12E41}"/>
              </a:ext>
            </a:extLst>
          </p:cNvPr>
          <p:cNvSpPr/>
          <p:nvPr/>
        </p:nvSpPr>
        <p:spPr>
          <a:xfrm>
            <a:off x="7253680" y="5914147"/>
            <a:ext cx="1521204" cy="134223"/>
          </a:xfrm>
          <a:prstGeom prst="roundRect">
            <a:avLst/>
          </a:prstGeom>
          <a:noFill/>
          <a:ln w="38100">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6761A4F6-7899-4BF7-A1FB-C2C725848B2E}"/>
              </a:ext>
            </a:extLst>
          </p:cNvPr>
          <p:cNvSpPr/>
          <p:nvPr/>
        </p:nvSpPr>
        <p:spPr>
          <a:xfrm>
            <a:off x="6962862" y="3151371"/>
            <a:ext cx="1065402" cy="134223"/>
          </a:xfrm>
          <a:prstGeom prst="roundRect">
            <a:avLst/>
          </a:prstGeom>
          <a:noFill/>
          <a:ln w="38100">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24594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学位论文答辩程序</a:t>
            </a:r>
          </a:p>
        </p:txBody>
      </p:sp>
      <p:graphicFrame>
        <p:nvGraphicFramePr>
          <p:cNvPr id="10" name="图示 9">
            <a:extLst>
              <a:ext uri="{FF2B5EF4-FFF2-40B4-BE49-F238E27FC236}">
                <a16:creationId xmlns:a16="http://schemas.microsoft.com/office/drawing/2014/main" id="{5915E060-D248-49B9-9648-3D099D3EB544}"/>
              </a:ext>
            </a:extLst>
          </p:cNvPr>
          <p:cNvGraphicFramePr/>
          <p:nvPr>
            <p:extLst/>
          </p:nvPr>
        </p:nvGraphicFramePr>
        <p:xfrm>
          <a:off x="1325457" y="1518408"/>
          <a:ext cx="9563451" cy="47457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268448" y="2449584"/>
            <a:ext cx="620785" cy="2677656"/>
          </a:xfrm>
          <a:prstGeom prst="rect">
            <a:avLst/>
          </a:prstGeom>
          <a:solidFill>
            <a:srgbClr val="FFFF00"/>
          </a:solidFill>
        </p:spPr>
        <p:txBody>
          <a:bodyPr wrap="square" rtlCol="0">
            <a:spAutoFit/>
          </a:bodyPr>
          <a:lstStyle/>
          <a:p>
            <a:r>
              <a:rPr lang="zh-CN" altLang="en-US" sz="2400" b="1" dirty="0"/>
              <a:t>答辩委组成要求</a:t>
            </a:r>
          </a:p>
        </p:txBody>
      </p:sp>
    </p:spTree>
    <p:extLst>
      <p:ext uri="{BB962C8B-B14F-4D97-AF65-F5344CB8AC3E}">
        <p14:creationId xmlns:p14="http://schemas.microsoft.com/office/powerpoint/2010/main" val="1736640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学位论文答辩程序</a:t>
            </a:r>
          </a:p>
        </p:txBody>
      </p:sp>
      <p:sp>
        <p:nvSpPr>
          <p:cNvPr id="3" name="矩形 2">
            <a:extLst>
              <a:ext uri="{FF2B5EF4-FFF2-40B4-BE49-F238E27FC236}">
                <a16:creationId xmlns:a16="http://schemas.microsoft.com/office/drawing/2014/main" id="{CE80AC70-CDA8-443F-BDB0-F21BE2416E59}"/>
              </a:ext>
            </a:extLst>
          </p:cNvPr>
          <p:cNvSpPr/>
          <p:nvPr/>
        </p:nvSpPr>
        <p:spPr>
          <a:xfrm>
            <a:off x="204131" y="1402707"/>
            <a:ext cx="11378270" cy="2308324"/>
          </a:xfrm>
          <a:prstGeom prst="rect">
            <a:avLst/>
          </a:prstGeom>
        </p:spPr>
        <p:txBody>
          <a:bodyPr wrap="square">
            <a:spAutoFit/>
          </a:bodyPr>
          <a:lstStyle/>
          <a:p>
            <a:r>
              <a:rPr lang="zh-CN" altLang="en-US" b="1" dirty="0"/>
              <a:t>三、确定答辩秘书，并完成以下事件：</a:t>
            </a:r>
            <a:endParaRPr lang="en-US" altLang="zh-CN" b="1" dirty="0"/>
          </a:p>
          <a:p>
            <a:endParaRPr lang="en-US" altLang="zh-CN" b="1" dirty="0"/>
          </a:p>
          <a:p>
            <a:pPr marL="285750" indent="-285750">
              <a:buFont typeface="Wingdings" panose="05000000000000000000" pitchFamily="2" charset="2"/>
              <a:buChar char="n"/>
            </a:pPr>
            <a:r>
              <a:rPr lang="zh-CN" altLang="en-US" dirty="0"/>
              <a:t>提前 </a:t>
            </a:r>
            <a:r>
              <a:rPr lang="en-US" altLang="zh-CN" dirty="0"/>
              <a:t>3 </a:t>
            </a:r>
            <a:r>
              <a:rPr lang="zh-CN" altLang="en-US" dirty="0"/>
              <a:t>天将电子版学位论文、学位论文评阅书和学位论文评审意见修改反馈表发给答辩委员会成员； </a:t>
            </a:r>
            <a:endParaRPr lang="en-US" altLang="zh-CN" dirty="0"/>
          </a:p>
          <a:p>
            <a:pPr marL="285750" indent="-285750">
              <a:buFont typeface="Wingdings" panose="05000000000000000000" pitchFamily="2" charset="2"/>
              <a:buChar char="n"/>
            </a:pPr>
            <a:r>
              <a:rPr lang="zh-CN" altLang="en-US" dirty="0"/>
              <a:t>组织安排好答辩时间、地点，通知答辩委员， 确保所有人员按时到场； </a:t>
            </a:r>
            <a:endParaRPr lang="en-US" altLang="zh-CN" dirty="0"/>
          </a:p>
          <a:p>
            <a:pPr marL="285750" indent="-285750">
              <a:buFont typeface="Wingdings" panose="05000000000000000000" pitchFamily="2" charset="2"/>
              <a:buChar char="n"/>
            </a:pPr>
            <a:r>
              <a:rPr lang="zh-CN" altLang="en-US" dirty="0"/>
              <a:t>准备好纸制版学位论文、学位论文评阅书（评阅系统自行打印）、学位论文评审意见修改反馈表、答辩情况表（</a:t>
            </a:r>
            <a:r>
              <a:rPr lang="en-US" altLang="zh-CN" dirty="0"/>
              <a:t>2</a:t>
            </a:r>
            <a:r>
              <a:rPr lang="zh-CN" altLang="en-US" dirty="0"/>
              <a:t>份）、盖章的表决票，带到答辩现场。</a:t>
            </a:r>
            <a:endParaRPr lang="en-US" altLang="zh-CN" dirty="0"/>
          </a:p>
          <a:p>
            <a:endParaRPr lang="en-US" altLang="zh-CN" dirty="0"/>
          </a:p>
          <a:p>
            <a:endParaRPr lang="en-US" altLang="zh-CN" b="1" dirty="0"/>
          </a:p>
        </p:txBody>
      </p:sp>
      <p:pic>
        <p:nvPicPr>
          <p:cNvPr id="1026" name="Picture 2"/>
          <p:cNvPicPr>
            <a:picLocks noChangeAspect="1" noChangeArrowheads="1"/>
          </p:cNvPicPr>
          <p:nvPr/>
        </p:nvPicPr>
        <p:blipFill>
          <a:blip r:embed="rId2"/>
          <a:srcRect/>
          <a:stretch>
            <a:fillRect/>
          </a:stretch>
        </p:blipFill>
        <p:spPr bwMode="auto">
          <a:xfrm>
            <a:off x="805694" y="3162649"/>
            <a:ext cx="3212634" cy="2939560"/>
          </a:xfrm>
          <a:prstGeom prst="rect">
            <a:avLst/>
          </a:prstGeom>
          <a:noFill/>
          <a:ln w="9525">
            <a:noFill/>
            <a:miter lim="800000"/>
            <a:headEnd/>
            <a:tailEnd/>
          </a:ln>
          <a:effectLst/>
        </p:spPr>
      </p:pic>
      <p:pic>
        <p:nvPicPr>
          <p:cNvPr id="5" name="图片 4">
            <a:extLst>
              <a:ext uri="{FF2B5EF4-FFF2-40B4-BE49-F238E27FC236}">
                <a16:creationId xmlns:a16="http://schemas.microsoft.com/office/drawing/2014/main" id="{1213FBEC-B714-4DF3-BF06-952544B238B6}"/>
              </a:ext>
            </a:extLst>
          </p:cNvPr>
          <p:cNvPicPr>
            <a:picLocks noChangeAspect="1"/>
          </p:cNvPicPr>
          <p:nvPr/>
        </p:nvPicPr>
        <p:blipFill>
          <a:blip r:embed="rId3"/>
          <a:stretch>
            <a:fillRect/>
          </a:stretch>
        </p:blipFill>
        <p:spPr>
          <a:xfrm>
            <a:off x="6207652" y="2852257"/>
            <a:ext cx="2584009" cy="3121721"/>
          </a:xfrm>
          <a:prstGeom prst="rect">
            <a:avLst/>
          </a:prstGeom>
        </p:spPr>
      </p:pic>
      <p:sp>
        <p:nvSpPr>
          <p:cNvPr id="6" name="文本框 4">
            <a:extLst>
              <a:ext uri="{FF2B5EF4-FFF2-40B4-BE49-F238E27FC236}">
                <a16:creationId xmlns:a16="http://schemas.microsoft.com/office/drawing/2014/main" id="{F88265E9-403D-4CA2-8260-8574401951CD}"/>
              </a:ext>
            </a:extLst>
          </p:cNvPr>
          <p:cNvSpPr txBox="1"/>
          <p:nvPr/>
        </p:nvSpPr>
        <p:spPr>
          <a:xfrm>
            <a:off x="4700632" y="5903025"/>
            <a:ext cx="7491368" cy="369332"/>
          </a:xfrm>
          <a:prstGeom prst="rect">
            <a:avLst/>
          </a:prstGeom>
          <a:noFill/>
        </p:spPr>
        <p:txBody>
          <a:bodyPr wrap="square" rtlCol="0">
            <a:spAutoFit/>
          </a:bodyPr>
          <a:lstStyle/>
          <a:p>
            <a:r>
              <a:rPr lang="zh-CN" altLang="en-US" dirty="0"/>
              <a:t>在“学位与研究生教育</a:t>
            </a:r>
            <a:r>
              <a:rPr lang="en-US" altLang="zh-CN" dirty="0"/>
              <a:t>-</a:t>
            </a:r>
            <a:r>
              <a:rPr lang="zh-CN" altLang="en-US" dirty="0"/>
              <a:t>学位</a:t>
            </a:r>
            <a:r>
              <a:rPr lang="en-US" altLang="zh-CN" dirty="0"/>
              <a:t>-</a:t>
            </a:r>
            <a:r>
              <a:rPr lang="zh-CN" altLang="en-US" dirty="0"/>
              <a:t>学位授予</a:t>
            </a:r>
            <a:r>
              <a:rPr lang="en-US" altLang="zh-CN" dirty="0"/>
              <a:t>-</a:t>
            </a:r>
            <a:r>
              <a:rPr lang="zh-CN" altLang="en-US" dirty="0"/>
              <a:t>规章制度”查看正式文件</a:t>
            </a:r>
          </a:p>
        </p:txBody>
      </p:sp>
    </p:spTree>
    <p:extLst>
      <p:ext uri="{BB962C8B-B14F-4D97-AF65-F5344CB8AC3E}">
        <p14:creationId xmlns:p14="http://schemas.microsoft.com/office/powerpoint/2010/main" val="743644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学位论文答辩程序</a:t>
            </a:r>
          </a:p>
        </p:txBody>
      </p:sp>
      <p:sp>
        <p:nvSpPr>
          <p:cNvPr id="3" name="矩形 2">
            <a:extLst>
              <a:ext uri="{FF2B5EF4-FFF2-40B4-BE49-F238E27FC236}">
                <a16:creationId xmlns:a16="http://schemas.microsoft.com/office/drawing/2014/main" id="{CE80AC70-CDA8-443F-BDB0-F21BE2416E59}"/>
              </a:ext>
            </a:extLst>
          </p:cNvPr>
          <p:cNvSpPr/>
          <p:nvPr/>
        </p:nvSpPr>
        <p:spPr>
          <a:xfrm>
            <a:off x="95074" y="1041981"/>
            <a:ext cx="11378270" cy="923330"/>
          </a:xfrm>
          <a:prstGeom prst="rect">
            <a:avLst/>
          </a:prstGeom>
        </p:spPr>
        <p:txBody>
          <a:bodyPr wrap="square">
            <a:spAutoFit/>
          </a:bodyPr>
          <a:lstStyle/>
          <a:p>
            <a:endParaRPr lang="en-US" altLang="zh-CN" dirty="0"/>
          </a:p>
          <a:p>
            <a:r>
              <a:rPr lang="zh-CN" altLang="en-US" b="1" dirty="0"/>
              <a:t>四、正式答辩</a:t>
            </a:r>
            <a:endParaRPr lang="en-US" altLang="zh-CN" b="1" dirty="0"/>
          </a:p>
          <a:p>
            <a:endParaRPr lang="en-US" altLang="zh-CN" b="1" dirty="0"/>
          </a:p>
        </p:txBody>
      </p:sp>
      <p:sp>
        <p:nvSpPr>
          <p:cNvPr id="5" name="矩形 4">
            <a:extLst>
              <a:ext uri="{FF2B5EF4-FFF2-40B4-BE49-F238E27FC236}">
                <a16:creationId xmlns:a16="http://schemas.microsoft.com/office/drawing/2014/main" id="{587FE1B5-1128-4B85-86FD-CB7A7BFCC1D1}"/>
              </a:ext>
            </a:extLst>
          </p:cNvPr>
          <p:cNvSpPr/>
          <p:nvPr/>
        </p:nvSpPr>
        <p:spPr>
          <a:xfrm>
            <a:off x="385893" y="1679815"/>
            <a:ext cx="10217790" cy="5010346"/>
          </a:xfrm>
          <a:prstGeom prst="rect">
            <a:avLst/>
          </a:prstGeom>
        </p:spPr>
        <p:txBody>
          <a:bodyPr wrap="square">
            <a:spAutoFit/>
          </a:bodyPr>
          <a:lstStyle/>
          <a:p>
            <a:pPr marL="285750" indent="-285750">
              <a:lnSpc>
                <a:spcPct val="125000"/>
              </a:lnSpc>
              <a:buFont typeface="Wingdings" panose="05000000000000000000" pitchFamily="2" charset="2"/>
              <a:buChar char="n"/>
              <a:defRPr/>
            </a:pPr>
            <a:r>
              <a:rPr lang="zh-CN" altLang="en-US" sz="1600" dirty="0"/>
              <a:t>答辩委员会主席介绍答辩委员会组成人员、答辩人姓名及论文题目，宣布答辩开始并主持会议；</a:t>
            </a:r>
            <a:endParaRPr lang="en-US" altLang="zh-CN" sz="1600" dirty="0"/>
          </a:p>
          <a:p>
            <a:pPr marL="285750" indent="-285750">
              <a:lnSpc>
                <a:spcPct val="125000"/>
              </a:lnSpc>
              <a:buFont typeface="Wingdings" panose="05000000000000000000" pitchFamily="2" charset="2"/>
              <a:buChar char="n"/>
              <a:defRPr/>
            </a:pPr>
            <a:r>
              <a:rPr lang="zh-CN" altLang="en-US" sz="1600" dirty="0"/>
              <a:t>答辩人报告学位论文的主要内容，重点报告论文的主要观点、创新之处和 存在问题（博士答辩总时长</a:t>
            </a:r>
            <a:r>
              <a:rPr lang="en-US" altLang="zh-CN" sz="1600" dirty="0"/>
              <a:t>90</a:t>
            </a:r>
            <a:r>
              <a:rPr lang="zh-CN" altLang="en-US" sz="1600" dirty="0"/>
              <a:t>分钟，汇报时间约</a:t>
            </a:r>
            <a:r>
              <a:rPr lang="en-US" altLang="zh-CN" sz="1600" dirty="0"/>
              <a:t>45</a:t>
            </a:r>
            <a:r>
              <a:rPr lang="zh-CN" altLang="en-US" sz="1600" dirty="0"/>
              <a:t>分钟；硕士答辩总时长</a:t>
            </a:r>
            <a:r>
              <a:rPr lang="en-US" altLang="zh-CN" sz="1600" dirty="0"/>
              <a:t>50</a:t>
            </a:r>
            <a:r>
              <a:rPr lang="zh-CN" altLang="en-US" sz="1600" dirty="0"/>
              <a:t>分钟，汇报时间约</a:t>
            </a:r>
            <a:r>
              <a:rPr lang="en-US" altLang="zh-CN" sz="1600" dirty="0"/>
              <a:t>25</a:t>
            </a:r>
            <a:r>
              <a:rPr lang="zh-CN" altLang="en-US" sz="1600" dirty="0"/>
              <a:t>分钟）；</a:t>
            </a:r>
          </a:p>
          <a:p>
            <a:pPr marL="285750" indent="-285750">
              <a:lnSpc>
                <a:spcPct val="125000"/>
              </a:lnSpc>
              <a:buFont typeface="Wingdings" panose="05000000000000000000" pitchFamily="2" charset="2"/>
              <a:buChar char="n"/>
              <a:defRPr/>
            </a:pPr>
            <a:r>
              <a:rPr lang="zh-CN" altLang="en-US" sz="1600" dirty="0"/>
              <a:t>答辩委员会委员和参会人员提问，答辩人回答问题，答辩秘书做好记录；</a:t>
            </a:r>
          </a:p>
          <a:p>
            <a:pPr marL="285750" indent="-285750">
              <a:lnSpc>
                <a:spcPct val="125000"/>
              </a:lnSpc>
              <a:buFont typeface="Wingdings" panose="05000000000000000000" pitchFamily="2" charset="2"/>
              <a:buChar char="n"/>
              <a:defRPr/>
            </a:pPr>
            <a:r>
              <a:rPr lang="zh-CN" altLang="en-US" sz="1600" dirty="0"/>
              <a:t>休会，答辩委员会评议（答辩人及其他人员退场）；</a:t>
            </a:r>
          </a:p>
          <a:p>
            <a:pPr>
              <a:lnSpc>
                <a:spcPct val="125000"/>
              </a:lnSpc>
              <a:defRPr/>
            </a:pPr>
            <a:r>
              <a:rPr lang="zh-CN" altLang="en-US" sz="1600" dirty="0"/>
              <a:t>          ① 答辩委员会结合答辩人的学位论文工作、答辩表现、学位论文评审、导师对论文的评语等情况，评议论   文是否达到学位条例所要求的学术水平；</a:t>
            </a:r>
          </a:p>
          <a:p>
            <a:pPr>
              <a:lnSpc>
                <a:spcPct val="125000"/>
              </a:lnSpc>
              <a:defRPr/>
            </a:pPr>
            <a:r>
              <a:rPr lang="zh-CN" altLang="en-US" sz="1600" dirty="0"/>
              <a:t>           ② 无记名投票表决是否建议授予学位（建议授予博士</a:t>
            </a:r>
            <a:r>
              <a:rPr lang="en-US" altLang="zh-CN" sz="1600" dirty="0"/>
              <a:t>/</a:t>
            </a:r>
            <a:r>
              <a:rPr lang="zh-CN" altLang="en-US" sz="1600" dirty="0"/>
              <a:t>硕士学位）；</a:t>
            </a:r>
          </a:p>
          <a:p>
            <a:pPr>
              <a:lnSpc>
                <a:spcPct val="125000"/>
              </a:lnSpc>
              <a:defRPr/>
            </a:pPr>
            <a:r>
              <a:rPr lang="zh-CN" altLang="en-US" sz="1600" dirty="0"/>
              <a:t>           ③ 讨论并通过答辩委员会决议；</a:t>
            </a:r>
          </a:p>
          <a:p>
            <a:pPr marL="285750" indent="-285750">
              <a:lnSpc>
                <a:spcPct val="125000"/>
              </a:lnSpc>
              <a:buFont typeface="Wingdings" panose="05000000000000000000" pitchFamily="2" charset="2"/>
              <a:buChar char="n"/>
              <a:defRPr/>
            </a:pPr>
            <a:r>
              <a:rPr lang="zh-CN" altLang="en-US" sz="1600" dirty="0"/>
              <a:t>复会，答辩委员会主席宣布答辩委员会决议；</a:t>
            </a:r>
          </a:p>
          <a:p>
            <a:pPr marL="285750" indent="-285750">
              <a:lnSpc>
                <a:spcPct val="125000"/>
              </a:lnSpc>
              <a:buFont typeface="Wingdings" panose="05000000000000000000" pitchFamily="2" charset="2"/>
              <a:buChar char="n"/>
              <a:defRPr/>
            </a:pPr>
            <a:r>
              <a:rPr lang="zh-CN" altLang="en-US" sz="1600" dirty="0"/>
              <a:t>答辩委员会主席在“答辩情况表</a:t>
            </a:r>
            <a:r>
              <a:rPr lang="en-US" altLang="zh-CN" sz="1600" dirty="0"/>
              <a:t>——</a:t>
            </a:r>
            <a:r>
              <a:rPr lang="zh-CN" altLang="en-US" sz="1600" dirty="0"/>
              <a:t>答辩委员会对论文的评语”栏签名；</a:t>
            </a:r>
            <a:endParaRPr lang="en-US" altLang="zh-CN" sz="1600" dirty="0"/>
          </a:p>
          <a:p>
            <a:pPr>
              <a:lnSpc>
                <a:spcPct val="125000"/>
              </a:lnSpc>
              <a:defRPr/>
            </a:pPr>
            <a:r>
              <a:rPr lang="zh-CN" altLang="en-US" sz="1100" b="1" dirty="0">
                <a:latin typeface="Arial Black" panose="020B0A04020102020204" pitchFamily="34" charset="0"/>
                <a:cs typeface="Arial" panose="020B0604020202020204" pitchFamily="34" charset="0"/>
              </a:rPr>
              <a:t>              </a:t>
            </a:r>
            <a:r>
              <a:rPr lang="zh-CN" altLang="en-US" sz="1100" b="1" dirty="0">
                <a:solidFill>
                  <a:srgbClr val="FF0000"/>
                </a:solidFill>
                <a:latin typeface="Arial Black" panose="020B0A04020102020204" pitchFamily="34" charset="0"/>
                <a:cs typeface="Arial" panose="020B0604020202020204" pitchFamily="34" charset="0"/>
              </a:rPr>
              <a:t>建议事先对“评语”打好草稿，请导师帮助修改，拷贝到答辩用的电脑里，供答辩委员会老师讨论论文评语时参考。</a:t>
            </a:r>
          </a:p>
          <a:p>
            <a:pPr marL="285750" indent="-285750">
              <a:lnSpc>
                <a:spcPct val="125000"/>
              </a:lnSpc>
              <a:buFont typeface="Wingdings" panose="05000000000000000000" pitchFamily="2" charset="2"/>
              <a:buChar char="n"/>
              <a:defRPr/>
            </a:pPr>
            <a:r>
              <a:rPr lang="zh-CN" altLang="en-US" sz="1600" dirty="0"/>
              <a:t>答辩委员会委员在</a:t>
            </a:r>
            <a:r>
              <a:rPr lang="en-US" altLang="zh-CN" sz="1600" dirty="0"/>
              <a:t>《</a:t>
            </a:r>
            <a:r>
              <a:rPr lang="zh-CN" altLang="en-US" sz="1600" dirty="0"/>
              <a:t>研究生学位论文答辩情况表</a:t>
            </a:r>
            <a:r>
              <a:rPr lang="en-US" altLang="zh-CN" sz="1600" dirty="0"/>
              <a:t>》</a:t>
            </a:r>
            <a:r>
              <a:rPr lang="zh-CN" altLang="en-US" sz="1600" dirty="0"/>
              <a:t>上签名；</a:t>
            </a:r>
          </a:p>
          <a:p>
            <a:pPr marL="285750" indent="-285750">
              <a:lnSpc>
                <a:spcPct val="125000"/>
              </a:lnSpc>
              <a:buFont typeface="Wingdings" panose="05000000000000000000" pitchFamily="2" charset="2"/>
              <a:buChar char="n"/>
              <a:defRPr/>
            </a:pPr>
            <a:r>
              <a:rPr lang="zh-CN" altLang="en-US" sz="1600" dirty="0"/>
              <a:t>答辩结束。根据答辩委员会提出的修改意见对学位论文进行修改完善并填写</a:t>
            </a:r>
            <a:r>
              <a:rPr lang="en-US" altLang="zh-CN" sz="1600" dirty="0"/>
              <a:t>《</a:t>
            </a:r>
            <a:r>
              <a:rPr lang="zh-CN" altLang="en-US" sz="1600" dirty="0"/>
              <a:t>学位论文答辩意见修改反馈表</a:t>
            </a:r>
            <a:r>
              <a:rPr lang="en-US" altLang="zh-CN" sz="1600" dirty="0"/>
              <a:t>》</a:t>
            </a:r>
            <a:r>
              <a:rPr lang="zh-CN" altLang="en-US" sz="1600" dirty="0"/>
              <a:t>，经导师审核签字并上传至学位申请系统后方可提交学位申请。</a:t>
            </a:r>
            <a:endParaRPr lang="en-US" altLang="zh-CN" sz="1600" dirty="0"/>
          </a:p>
          <a:p>
            <a:pPr marL="285750" indent="-285750">
              <a:lnSpc>
                <a:spcPct val="125000"/>
              </a:lnSpc>
              <a:buFont typeface="Wingdings" panose="05000000000000000000" pitchFamily="2" charset="2"/>
              <a:buChar char="n"/>
              <a:defRPr/>
            </a:pPr>
            <a:endParaRPr lang="en-US" altLang="zh-CN" dirty="0"/>
          </a:p>
        </p:txBody>
      </p:sp>
      <p:sp>
        <p:nvSpPr>
          <p:cNvPr id="6" name="矩形 5">
            <a:extLst>
              <a:ext uri="{FF2B5EF4-FFF2-40B4-BE49-F238E27FC236}">
                <a16:creationId xmlns:a16="http://schemas.microsoft.com/office/drawing/2014/main" id="{2737827D-9C68-4677-8E25-BC0225D73C48}"/>
              </a:ext>
            </a:extLst>
          </p:cNvPr>
          <p:cNvSpPr/>
          <p:nvPr/>
        </p:nvSpPr>
        <p:spPr>
          <a:xfrm>
            <a:off x="260059" y="1679815"/>
            <a:ext cx="11073468" cy="46958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75156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答辩通过后，毕业流程</a:t>
            </a:r>
          </a:p>
        </p:txBody>
      </p:sp>
      <p:sp>
        <p:nvSpPr>
          <p:cNvPr id="8" name="矩形 7">
            <a:extLst>
              <a:ext uri="{FF2B5EF4-FFF2-40B4-BE49-F238E27FC236}">
                <a16:creationId xmlns:a16="http://schemas.microsoft.com/office/drawing/2014/main" id="{D463095E-B9A5-45E0-93E7-47B916807B57}"/>
              </a:ext>
            </a:extLst>
          </p:cNvPr>
          <p:cNvSpPr/>
          <p:nvPr/>
        </p:nvSpPr>
        <p:spPr>
          <a:xfrm>
            <a:off x="363522" y="1368511"/>
            <a:ext cx="10340829" cy="2862322"/>
          </a:xfrm>
          <a:prstGeom prst="rect">
            <a:avLst/>
          </a:prstGeom>
        </p:spPr>
        <p:txBody>
          <a:bodyPr wrap="square">
            <a:spAutoFit/>
          </a:bodyPr>
          <a:lstStyle/>
          <a:p>
            <a:pPr>
              <a:lnSpc>
                <a:spcPct val="125000"/>
              </a:lnSpc>
            </a:pPr>
            <a:r>
              <a:rPr lang="en-US" altLang="zh-CN" b="1"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、登录研究生综合服务平台（</a:t>
            </a:r>
            <a:r>
              <a:rPr lang="en-US" altLang="zh-CN" dirty="0">
                <a:latin typeface="微软雅黑" panose="020B0503020204020204" pitchFamily="34" charset="-122"/>
                <a:ea typeface="微软雅黑" panose="020B0503020204020204" pitchFamily="34" charset="-122"/>
              </a:rPr>
              <a:t>https://yjs1.ustc.edu.cn/</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—&gt;“</a:t>
            </a:r>
            <a:r>
              <a:rPr lang="zh-CN" altLang="en-US" dirty="0">
                <a:latin typeface="微软雅黑" panose="020B0503020204020204" pitchFamily="34" charset="-122"/>
                <a:ea typeface="微软雅黑" panose="020B0503020204020204" pitchFamily="34" charset="-122"/>
              </a:rPr>
              <a:t>学籍”</a:t>
            </a:r>
            <a:r>
              <a:rPr lang="en-US" altLang="zh-CN" dirty="0">
                <a:latin typeface="微软雅黑" panose="020B0503020204020204" pitchFamily="34" charset="-122"/>
                <a:ea typeface="微软雅黑" panose="020B0503020204020204" pitchFamily="34" charset="-122"/>
              </a:rPr>
              <a:t>—&gt;“</a:t>
            </a:r>
            <a:r>
              <a:rPr lang="zh-CN" altLang="en-US" dirty="0">
                <a:latin typeface="微软雅黑" panose="020B0503020204020204" pitchFamily="34" charset="-122"/>
                <a:ea typeface="微软雅黑" panose="020B0503020204020204" pitchFamily="34" charset="-122"/>
              </a:rPr>
              <a:t>毕结业管理应用”</a:t>
            </a:r>
            <a:r>
              <a:rPr lang="en-US" altLang="zh-CN" dirty="0">
                <a:latin typeface="微软雅黑" panose="020B0503020204020204" pitchFamily="34" charset="-122"/>
                <a:ea typeface="微软雅黑" panose="020B0503020204020204" pitchFamily="34" charset="-122"/>
              </a:rPr>
              <a:t>—&gt;“</a:t>
            </a:r>
            <a:r>
              <a:rPr lang="zh-CN" altLang="en-US" dirty="0">
                <a:latin typeface="微软雅黑" panose="020B0503020204020204" pitchFamily="34" charset="-122"/>
                <a:ea typeface="微软雅黑" panose="020B0503020204020204" pitchFamily="34" charset="-122"/>
              </a:rPr>
              <a:t>我的毕结业申请”，点击选定“申请毕业证书，填写答辩日期并提交申请”；</a:t>
            </a:r>
            <a:endParaRPr lang="en-US" altLang="zh-CN" dirty="0">
              <a:latin typeface="微软雅黑" panose="020B0503020204020204" pitchFamily="34" charset="-122"/>
              <a:ea typeface="微软雅黑" panose="020B0503020204020204" pitchFamily="34" charset="-122"/>
            </a:endParaRPr>
          </a:p>
          <a:p>
            <a:pPr>
              <a:lnSpc>
                <a:spcPct val="125000"/>
              </a:lnSpc>
            </a:pPr>
            <a:r>
              <a:rPr lang="en-US" altLang="zh-CN" b="1"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、携带或拍照答辩主席及答辩委员签字的答辩情况表和表决票至教学秘书处，审核毕业申请；</a:t>
            </a:r>
            <a:endParaRPr lang="en-US" altLang="zh-CN" dirty="0">
              <a:latin typeface="微软雅黑" panose="020B0503020204020204" pitchFamily="34" charset="-122"/>
              <a:ea typeface="微软雅黑" panose="020B0503020204020204" pitchFamily="34" charset="-122"/>
            </a:endParaRPr>
          </a:p>
          <a:p>
            <a:pPr>
              <a:lnSpc>
                <a:spcPct val="125000"/>
              </a:lnSpc>
            </a:pPr>
            <a:r>
              <a:rPr lang="en-US" altLang="zh-CN" b="1"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、登陆研究综合服务平台</a:t>
            </a:r>
            <a:r>
              <a:rPr lang="en-US" altLang="zh-CN" dirty="0">
                <a:latin typeface="微软雅黑" panose="020B0503020204020204" pitchFamily="34" charset="-122"/>
                <a:ea typeface="微软雅黑" panose="020B0503020204020204" pitchFamily="34" charset="-122"/>
              </a:rPr>
              <a:t>—&gt;“</a:t>
            </a:r>
            <a:r>
              <a:rPr lang="zh-CN" altLang="en-US" dirty="0">
                <a:latin typeface="微软雅黑" panose="020B0503020204020204" pitchFamily="34" charset="-122"/>
                <a:ea typeface="微软雅黑" panose="020B0503020204020204" pitchFamily="34" charset="-122"/>
              </a:rPr>
              <a:t>学籍”</a:t>
            </a:r>
            <a:r>
              <a:rPr lang="en-US" altLang="zh-CN" dirty="0">
                <a:latin typeface="微软雅黑" panose="020B0503020204020204" pitchFamily="34" charset="-122"/>
                <a:ea typeface="微软雅黑" panose="020B0503020204020204" pitchFamily="34" charset="-122"/>
              </a:rPr>
              <a:t> —&gt;</a:t>
            </a:r>
            <a:r>
              <a:rPr lang="zh-CN" altLang="en-US" dirty="0">
                <a:latin typeface="微软雅黑" panose="020B0503020204020204" pitchFamily="34" charset="-122"/>
                <a:ea typeface="微软雅黑" panose="020B0503020204020204" pitchFamily="34" charset="-122"/>
              </a:rPr>
              <a:t>“离校管理应用”</a:t>
            </a:r>
            <a:r>
              <a:rPr lang="en-US" altLang="zh-CN" dirty="0">
                <a:latin typeface="微软雅黑" panose="020B0503020204020204" pitchFamily="34" charset="-122"/>
                <a:ea typeface="微软雅黑" panose="020B0503020204020204" pitchFamily="34" charset="-122"/>
              </a:rPr>
              <a:t> —&gt;</a:t>
            </a:r>
            <a:r>
              <a:rPr lang="zh-CN" altLang="en-US" dirty="0">
                <a:latin typeface="微软雅黑" panose="020B0503020204020204" pitchFamily="34" charset="-122"/>
                <a:ea typeface="微软雅黑" panose="020B0503020204020204" pitchFamily="34" charset="-122"/>
              </a:rPr>
              <a:t>“我的离校申请”，点击“我要离校”，按照页面指引办理，线上审核通过后点击“提交”；</a:t>
            </a:r>
            <a:endParaRPr lang="en-US" altLang="zh-CN" dirty="0">
              <a:latin typeface="微软雅黑" panose="020B0503020204020204" pitchFamily="34" charset="-122"/>
              <a:ea typeface="微软雅黑" panose="020B0503020204020204" pitchFamily="34" charset="-122"/>
            </a:endParaRPr>
          </a:p>
          <a:p>
            <a:pPr>
              <a:lnSpc>
                <a:spcPct val="125000"/>
              </a:lnSpc>
            </a:pPr>
            <a:r>
              <a:rPr lang="en-US" altLang="zh-CN" b="1" dirty="0">
                <a:latin typeface="微软雅黑" panose="020B0503020204020204" pitchFamily="34" charset="-122"/>
                <a:ea typeface="微软雅黑" panose="020B0503020204020204" pitchFamily="34" charset="-122"/>
              </a:rPr>
              <a:t>4</a:t>
            </a:r>
            <a:r>
              <a:rPr lang="zh-CN" altLang="en-US" b="1"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打印离校表格，线下完成其他部门的离校手续并填写毕业生登记表；</a:t>
            </a:r>
            <a:endParaRPr lang="en-US" altLang="zh-CN" dirty="0">
              <a:latin typeface="微软雅黑" panose="020B0503020204020204" pitchFamily="34" charset="-122"/>
              <a:ea typeface="微软雅黑" panose="020B0503020204020204" pitchFamily="34" charset="-122"/>
            </a:endParaRPr>
          </a:p>
          <a:p>
            <a:pPr>
              <a:lnSpc>
                <a:spcPct val="125000"/>
              </a:lnSpc>
            </a:pP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、待接到领取毕业证书的通知后，携带手续完备的离校材料（离校通知单</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份、信息采集表</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份、毕业生登记表</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份）至教秘处。</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2094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936701" y="14824"/>
            <a:ext cx="9784080" cy="1269695"/>
          </a:xfrm>
          <a:prstGeom prst="rect">
            <a:avLst/>
          </a:prstGeom>
        </p:spPr>
        <p:txBody>
          <a:bodyPr vert="horz" lIns="91440" tIns="45720" rIns="91440" bIns="45720" rtlCol="0" anchor="ctr">
            <a:normAutofit/>
          </a:bodyPr>
          <a:lstStyle>
            <a:lvl1pPr algn="ctr" defTabSz="914400" rtl="0" eaLnBrk="1" latinLnBrk="0" hangingPunct="1">
              <a:lnSpc>
                <a:spcPct val="85000"/>
              </a:lnSpc>
              <a:spcBef>
                <a:spcPct val="0"/>
              </a:spcBef>
              <a:buNone/>
              <a:defRPr sz="3600" b="1" kern="1200" cap="all" baseline="0">
                <a:solidFill>
                  <a:srgbClr val="FFFF00"/>
                </a:solidFill>
                <a:latin typeface="微软雅黑" panose="020B0503020204020204" pitchFamily="34" charset="-122"/>
                <a:ea typeface="微软雅黑" panose="020B0503020204020204" pitchFamily="34" charset="-122"/>
                <a:cs typeface="+mj-cs"/>
              </a:defRPr>
            </a:lvl1pPr>
          </a:lstStyle>
          <a:p>
            <a:endParaRPr lang="zh-CN" altLang="en-US" dirty="0"/>
          </a:p>
        </p:txBody>
      </p:sp>
      <p:sp>
        <p:nvSpPr>
          <p:cNvPr id="9" name="标题 1"/>
          <p:cNvSpPr txBox="1">
            <a:spLocks/>
          </p:cNvSpPr>
          <p:nvPr/>
        </p:nvSpPr>
        <p:spPr>
          <a:xfrm>
            <a:off x="2226526" y="123681"/>
            <a:ext cx="7338060" cy="1051979"/>
          </a:xfrm>
          <a:prstGeom prst="rect">
            <a:avLst/>
          </a:prstGeom>
        </p:spPr>
        <p:txBody>
          <a:bodyPr vert="horz" lIns="91440" tIns="45720" rIns="91440" bIns="45720" rtlCol="0" anchor="ctr">
            <a:normAutofit/>
          </a:bodyPr>
          <a:lstStyle>
            <a:lvl1pPr algn="ctr" defTabSz="685783" rtl="0" eaLnBrk="1" latinLnBrk="0" hangingPunct="1">
              <a:lnSpc>
                <a:spcPct val="85000"/>
              </a:lnSpc>
              <a:spcBef>
                <a:spcPct val="0"/>
              </a:spcBef>
              <a:buNone/>
              <a:defRPr sz="3600" b="1" kern="1200" cap="all" baseline="0">
                <a:solidFill>
                  <a:srgbClr val="FFFF00"/>
                </a:solidFill>
                <a:latin typeface="微软雅黑" panose="020B0503020204020204" pitchFamily="34" charset="-122"/>
                <a:ea typeface="微软雅黑" panose="020B0503020204020204" pitchFamily="34" charset="-122"/>
                <a:cs typeface="+mj-cs"/>
              </a:defRPr>
            </a:lvl1pPr>
          </a:lstStyle>
          <a:p>
            <a:r>
              <a:rPr lang="zh-CN" altLang="en-US" dirty="0"/>
              <a:t>关于毕业论文的几点说明</a:t>
            </a:r>
          </a:p>
        </p:txBody>
      </p:sp>
      <p:sp>
        <p:nvSpPr>
          <p:cNvPr id="6" name="TextBox 5"/>
          <p:cNvSpPr txBox="1"/>
          <p:nvPr/>
        </p:nvSpPr>
        <p:spPr>
          <a:xfrm>
            <a:off x="578840" y="1644242"/>
            <a:ext cx="10444294" cy="923330"/>
          </a:xfrm>
          <a:prstGeom prst="rect">
            <a:avLst/>
          </a:prstGeom>
          <a:noFill/>
        </p:spPr>
        <p:txBody>
          <a:bodyPr wrap="square" rtlCol="0">
            <a:spAutoFit/>
          </a:bodyPr>
          <a:lstStyle/>
          <a:p>
            <a:r>
              <a:rPr lang="en-US" altLang="zh-CN" dirty="0"/>
              <a:t>1</a:t>
            </a:r>
            <a:r>
              <a:rPr lang="zh-CN" altLang="en-US" dirty="0"/>
              <a:t>、工程博士学位论文封面导师一栏须填写校内导师及实践导师的姓名、职称</a:t>
            </a:r>
            <a:endParaRPr lang="en-US" altLang="zh-CN" dirty="0"/>
          </a:p>
          <a:p>
            <a:r>
              <a:rPr lang="en-US" altLang="zh-CN" dirty="0"/>
              <a:t>2</a:t>
            </a:r>
            <a:r>
              <a:rPr lang="zh-CN" altLang="en-US" dirty="0"/>
              <a:t>、工程博士学位论文中必须至少有专门一章介绍学位论文研究内容的工程应用现状和前景，在学位审  核中会重点审核其工程应用价值。</a:t>
            </a:r>
          </a:p>
        </p:txBody>
      </p:sp>
    </p:spTree>
    <p:custDataLst>
      <p:tags r:id="rId1"/>
    </p:custDataLst>
    <p:extLst>
      <p:ext uri="{BB962C8B-B14F-4D97-AF65-F5344CB8AC3E}">
        <p14:creationId xmlns:p14="http://schemas.microsoft.com/office/powerpoint/2010/main" val="3777252557"/>
      </p:ext>
    </p:extLst>
  </p:cSld>
  <p:clrMapOvr>
    <a:masterClrMapping/>
  </p:clrMapOvr>
  <mc:AlternateContent xmlns:mc="http://schemas.openxmlformats.org/markup-compatibility/2006" xmlns:p14="http://schemas.microsoft.com/office/powerpoint/2010/main">
    <mc:Choice Requires="p14">
      <p:transition spd="slow" p14:dur="2000" advTm="117631"/>
    </mc:Choice>
    <mc:Fallback xmlns="">
      <p:transition spd="slow" advTm="117631"/>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936701" y="14824"/>
            <a:ext cx="9784080" cy="1269695"/>
          </a:xfrm>
          <a:prstGeom prst="rect">
            <a:avLst/>
          </a:prstGeom>
        </p:spPr>
        <p:txBody>
          <a:bodyPr vert="horz" lIns="91440" tIns="45720" rIns="91440" bIns="45720" rtlCol="0" anchor="ctr">
            <a:normAutofit/>
          </a:bodyPr>
          <a:lstStyle>
            <a:lvl1pPr algn="ctr" defTabSz="914400" rtl="0" eaLnBrk="1" latinLnBrk="0" hangingPunct="1">
              <a:lnSpc>
                <a:spcPct val="85000"/>
              </a:lnSpc>
              <a:spcBef>
                <a:spcPct val="0"/>
              </a:spcBef>
              <a:buNone/>
              <a:defRPr sz="3600" b="1" kern="1200" cap="all" baseline="0">
                <a:solidFill>
                  <a:srgbClr val="FFFF00"/>
                </a:solidFill>
                <a:latin typeface="微软雅黑" panose="020B0503020204020204" pitchFamily="34" charset="-122"/>
                <a:ea typeface="微软雅黑" panose="020B0503020204020204" pitchFamily="34" charset="-122"/>
                <a:cs typeface="+mj-cs"/>
              </a:defRPr>
            </a:lvl1pPr>
          </a:lstStyle>
          <a:p>
            <a:endParaRPr lang="zh-CN" altLang="en-US" dirty="0"/>
          </a:p>
        </p:txBody>
      </p:sp>
      <p:sp>
        <p:nvSpPr>
          <p:cNvPr id="9" name="标题 1"/>
          <p:cNvSpPr txBox="1">
            <a:spLocks/>
          </p:cNvSpPr>
          <p:nvPr/>
        </p:nvSpPr>
        <p:spPr>
          <a:xfrm>
            <a:off x="2226526" y="123681"/>
            <a:ext cx="7338060" cy="1051979"/>
          </a:xfrm>
          <a:prstGeom prst="rect">
            <a:avLst/>
          </a:prstGeom>
        </p:spPr>
        <p:txBody>
          <a:bodyPr vert="horz" lIns="91440" tIns="45720" rIns="91440" bIns="45720" rtlCol="0" anchor="ctr">
            <a:normAutofit/>
          </a:bodyPr>
          <a:lstStyle>
            <a:lvl1pPr algn="ctr" defTabSz="685783" rtl="0" eaLnBrk="1" latinLnBrk="0" hangingPunct="1">
              <a:lnSpc>
                <a:spcPct val="85000"/>
              </a:lnSpc>
              <a:spcBef>
                <a:spcPct val="0"/>
              </a:spcBef>
              <a:buNone/>
              <a:defRPr sz="3600" b="1" kern="1200" cap="all" baseline="0">
                <a:solidFill>
                  <a:srgbClr val="FFFF00"/>
                </a:solidFill>
                <a:latin typeface="微软雅黑" panose="020B0503020204020204" pitchFamily="34" charset="-122"/>
                <a:ea typeface="微软雅黑" panose="020B0503020204020204" pitchFamily="34" charset="-122"/>
                <a:cs typeface="+mj-cs"/>
              </a:defRPr>
            </a:lvl1pPr>
          </a:lstStyle>
          <a:p>
            <a:r>
              <a:rPr lang="zh-CN" altLang="en-US" dirty="0"/>
              <a:t>关于离校材料签字盖章的说明</a:t>
            </a:r>
          </a:p>
        </p:txBody>
      </p:sp>
      <p:sp>
        <p:nvSpPr>
          <p:cNvPr id="5" name="文本框 4">
            <a:extLst>
              <a:ext uri="{FF2B5EF4-FFF2-40B4-BE49-F238E27FC236}">
                <a16:creationId xmlns:a16="http://schemas.microsoft.com/office/drawing/2014/main" id="{FF7ABD0F-679B-4EA2-9A52-0301D6595678}"/>
              </a:ext>
            </a:extLst>
          </p:cNvPr>
          <p:cNvSpPr txBox="1"/>
          <p:nvPr/>
        </p:nvSpPr>
        <p:spPr>
          <a:xfrm>
            <a:off x="184558" y="1459684"/>
            <a:ext cx="10771464" cy="5216813"/>
          </a:xfrm>
          <a:prstGeom prst="rect">
            <a:avLst/>
          </a:prstGeom>
          <a:noFill/>
        </p:spPr>
        <p:txBody>
          <a:bodyPr wrap="square" rtlCol="0">
            <a:spAutoFit/>
          </a:bodyPr>
          <a:lstStyle/>
          <a:p>
            <a:pPr marL="285750" indent="-285750">
              <a:buFont typeface="Wingdings" panose="05000000000000000000" pitchFamily="2" charset="2"/>
              <a:buChar char="n"/>
            </a:pPr>
            <a:r>
              <a:rPr lang="zh-CN" altLang="en-US" b="1" dirty="0"/>
              <a:t>关于离校通知单</a:t>
            </a:r>
            <a:endParaRPr lang="en-US" altLang="zh-CN" b="1" dirty="0"/>
          </a:p>
          <a:p>
            <a:pPr marL="285750" indent="-285750">
              <a:buFont typeface="Arial" panose="020B0604020202020204" pitchFamily="34" charset="0"/>
              <a:buChar char="•"/>
            </a:pPr>
            <a:r>
              <a:rPr lang="zh-CN" altLang="en-US" dirty="0"/>
              <a:t>退宿</a:t>
            </a:r>
            <a:r>
              <a:rPr lang="en-US" altLang="zh-CN" dirty="0"/>
              <a:t>——</a:t>
            </a:r>
            <a:r>
              <a:rPr lang="zh-CN" altLang="en-US" dirty="0"/>
              <a:t>仍需线下办理并在离校单上盖章（校内无住宿的学生离校单会有自动通过标记，校内住宿学生需要有宿管的退宿章）；</a:t>
            </a:r>
            <a:endParaRPr lang="en-US" altLang="zh-CN" dirty="0"/>
          </a:p>
          <a:p>
            <a:pPr marL="285750" indent="-285750">
              <a:lnSpc>
                <a:spcPct val="125000"/>
              </a:lnSpc>
              <a:buFont typeface="Arial" panose="020B0604020202020204" pitchFamily="34" charset="0"/>
              <a:buChar char="•"/>
            </a:pPr>
            <a:r>
              <a:rPr lang="zh-CN" altLang="en-US" dirty="0"/>
              <a:t>党团组织关系： 党员</a:t>
            </a:r>
            <a:r>
              <a:rPr lang="en-US" altLang="zh-CN" dirty="0"/>
              <a:t>——</a:t>
            </a:r>
            <a:r>
              <a:rPr lang="zh-CN" altLang="en-US" dirty="0"/>
              <a:t>潘志云老师盖章（国家同步辐射实验室三号楼二楼</a:t>
            </a:r>
            <a:r>
              <a:rPr lang="en-US" altLang="zh-CN" dirty="0"/>
              <a:t>225 </a:t>
            </a:r>
            <a:r>
              <a:rPr lang="zh-CN" altLang="en-US" dirty="0"/>
              <a:t>）</a:t>
            </a:r>
            <a:endParaRPr lang="en-US" altLang="zh-CN" dirty="0"/>
          </a:p>
          <a:p>
            <a:pPr>
              <a:lnSpc>
                <a:spcPct val="125000"/>
              </a:lnSpc>
            </a:pPr>
            <a:r>
              <a:rPr lang="en-US" altLang="zh-CN" dirty="0"/>
              <a:t>                                           </a:t>
            </a:r>
            <a:r>
              <a:rPr lang="zh-CN" altLang="en-US" dirty="0"/>
              <a:t>团员</a:t>
            </a:r>
            <a:r>
              <a:rPr lang="en-US" altLang="zh-CN" dirty="0"/>
              <a:t>——</a:t>
            </a:r>
            <a:r>
              <a:rPr lang="zh-CN" altLang="en-US" dirty="0"/>
              <a:t>邱友凤老师盖章（国家同步辐射实验室三号楼二楼</a:t>
            </a:r>
            <a:r>
              <a:rPr lang="en-US" altLang="zh-CN" dirty="0"/>
              <a:t>225 </a:t>
            </a:r>
            <a:r>
              <a:rPr lang="zh-CN" altLang="en-US" dirty="0"/>
              <a:t>）</a:t>
            </a:r>
            <a:endParaRPr lang="en-US" altLang="zh-CN" dirty="0"/>
          </a:p>
          <a:p>
            <a:pPr>
              <a:lnSpc>
                <a:spcPct val="125000"/>
              </a:lnSpc>
            </a:pPr>
            <a:r>
              <a:rPr lang="en-US" altLang="zh-CN" dirty="0"/>
              <a:t>                                          </a:t>
            </a:r>
            <a:r>
              <a:rPr lang="zh-CN" altLang="en-US" dirty="0"/>
              <a:t>群众</a:t>
            </a:r>
            <a:r>
              <a:rPr lang="en-US" altLang="zh-CN" dirty="0"/>
              <a:t>——</a:t>
            </a:r>
            <a:r>
              <a:rPr lang="zh-CN" altLang="en-US" dirty="0"/>
              <a:t>注明“群众”，无需签字盖章</a:t>
            </a:r>
            <a:endParaRPr lang="en-US" altLang="zh-CN" dirty="0"/>
          </a:p>
          <a:p>
            <a:pPr>
              <a:lnSpc>
                <a:spcPct val="125000"/>
              </a:lnSpc>
            </a:pPr>
            <a:r>
              <a:rPr lang="zh-CN" altLang="en-US" dirty="0"/>
              <a:t>                                          组织关系未转入我校的</a:t>
            </a:r>
            <a:r>
              <a:rPr lang="en-US" altLang="zh-CN" dirty="0"/>
              <a:t>——</a:t>
            </a:r>
            <a:r>
              <a:rPr lang="zh-CN" altLang="en-US" dirty="0"/>
              <a:t>注明“未转入”，无需签字盖章</a:t>
            </a:r>
            <a:endParaRPr lang="en-US" altLang="zh-CN" dirty="0"/>
          </a:p>
          <a:p>
            <a:pPr marL="285750" indent="-285750">
              <a:lnSpc>
                <a:spcPct val="125000"/>
              </a:lnSpc>
              <a:buFont typeface="Arial" panose="020B0604020202020204" pitchFamily="34" charset="0"/>
              <a:buChar char="•"/>
            </a:pPr>
            <a:r>
              <a:rPr lang="zh-CN" altLang="en-US" dirty="0"/>
              <a:t>院系行政办公室盖章</a:t>
            </a:r>
            <a:r>
              <a:rPr lang="en-US" altLang="zh-CN" dirty="0"/>
              <a:t>——</a:t>
            </a:r>
            <a:r>
              <a:rPr lang="zh-CN" altLang="en-US" dirty="0"/>
              <a:t>龚老师（国家同步辐射实验室三号楼二楼</a:t>
            </a:r>
            <a:r>
              <a:rPr lang="en-US" altLang="zh-CN" dirty="0"/>
              <a:t>229</a:t>
            </a:r>
            <a:r>
              <a:rPr lang="zh-CN" altLang="en-US" dirty="0"/>
              <a:t>）</a:t>
            </a:r>
            <a:endParaRPr lang="en-US" altLang="zh-CN" dirty="0"/>
          </a:p>
          <a:p>
            <a:pPr>
              <a:lnSpc>
                <a:spcPct val="125000"/>
              </a:lnSpc>
            </a:pPr>
            <a:endParaRPr lang="en-US" altLang="zh-CN" dirty="0"/>
          </a:p>
          <a:p>
            <a:pPr marL="285750" indent="-285750">
              <a:buFont typeface="Wingdings" panose="05000000000000000000" pitchFamily="2" charset="2"/>
              <a:buChar char="n"/>
            </a:pPr>
            <a:r>
              <a:rPr lang="zh-CN" altLang="en-US" b="1" dirty="0"/>
              <a:t>关于毕业生登记表</a:t>
            </a:r>
            <a:endParaRPr lang="en-US" altLang="zh-CN" dirty="0"/>
          </a:p>
          <a:p>
            <a:pPr marL="285750" indent="-285750">
              <a:buFont typeface="Arial" panose="020B0604020202020204" pitchFamily="34" charset="0"/>
              <a:buChar char="•"/>
            </a:pPr>
            <a:r>
              <a:rPr lang="zh-CN" altLang="en-US" dirty="0"/>
              <a:t>所在院系党组织意见”</a:t>
            </a:r>
            <a:r>
              <a:rPr lang="en-US" altLang="zh-CN" dirty="0"/>
              <a:t>——</a:t>
            </a:r>
            <a:r>
              <a:rPr lang="zh-CN" altLang="en-US" dirty="0"/>
              <a:t>内容自己写好，无论是党员、团员、群众，统一找周婷老师签字（国家同步辐射实验室</a:t>
            </a:r>
            <a:r>
              <a:rPr lang="en-US" altLang="zh-CN" dirty="0"/>
              <a:t>3</a:t>
            </a:r>
            <a:r>
              <a:rPr lang="zh-CN" altLang="en-US" dirty="0"/>
              <a:t>号楼</a:t>
            </a:r>
            <a:r>
              <a:rPr lang="en-US" altLang="zh-CN" dirty="0"/>
              <a:t>319</a:t>
            </a:r>
            <a:r>
              <a:rPr lang="zh-CN" altLang="en-US" dirty="0"/>
              <a:t>），潘志云老师盖章（导师、班主任签字后，才可找潘老师盖章，否则不受理）；</a:t>
            </a:r>
            <a:endParaRPr lang="en-US" altLang="zh-CN" dirty="0"/>
          </a:p>
          <a:p>
            <a:pPr marL="285750" indent="-285750">
              <a:buFont typeface="Arial" panose="020B0604020202020204" pitchFamily="34" charset="0"/>
              <a:buChar char="•"/>
            </a:pPr>
            <a:r>
              <a:rPr lang="zh-CN" altLang="en-US" dirty="0"/>
              <a:t>研究生院意见不用管，空着。</a:t>
            </a:r>
            <a:endParaRPr lang="en-US" altLang="zh-CN" dirty="0"/>
          </a:p>
          <a:p>
            <a:pPr marL="285750" indent="-285750">
              <a:buFont typeface="Arial" panose="020B0604020202020204" pitchFamily="34" charset="0"/>
              <a:buChar char="•"/>
            </a:pPr>
            <a:endParaRPr lang="en-US" altLang="zh-CN" dirty="0"/>
          </a:p>
          <a:p>
            <a:r>
              <a:rPr lang="zh-CN" altLang="en-US" dirty="0">
                <a:highlight>
                  <a:srgbClr val="FFFF00"/>
                </a:highlight>
              </a:rPr>
              <a:t>注意：</a:t>
            </a:r>
            <a:r>
              <a:rPr lang="zh-CN" altLang="en-US" dirty="0"/>
              <a:t>需要找潘志云老师盖章的，必须先在腾讯文档填写用章申请，审核通过后，会通知去盖章。</a:t>
            </a:r>
            <a:endParaRPr lang="en-US" altLang="zh-CN" dirty="0"/>
          </a:p>
          <a:p>
            <a:r>
              <a:rPr lang="en-US" altLang="zh-CN" dirty="0"/>
              <a:t>               【</a:t>
            </a:r>
            <a:r>
              <a:rPr lang="zh-CN" altLang="en-US" dirty="0"/>
              <a:t>腾讯文档</a:t>
            </a:r>
            <a:r>
              <a:rPr lang="en-US" altLang="zh-CN" dirty="0"/>
              <a:t>】</a:t>
            </a:r>
            <a:r>
              <a:rPr lang="zh-CN" altLang="en-US" dirty="0"/>
              <a:t>用章申请</a:t>
            </a:r>
            <a:r>
              <a:rPr lang="en-US" altLang="zh-CN" dirty="0"/>
              <a:t>https://docs.qq.com/form/page/DQ1ZSR09ncnZIUWFG</a:t>
            </a:r>
          </a:p>
          <a:p>
            <a:endParaRPr lang="zh-CN" altLang="en-US" b="1" dirty="0"/>
          </a:p>
        </p:txBody>
      </p:sp>
    </p:spTree>
    <p:custDataLst>
      <p:tags r:id="rId1"/>
    </p:custDataLst>
    <p:extLst>
      <p:ext uri="{BB962C8B-B14F-4D97-AF65-F5344CB8AC3E}">
        <p14:creationId xmlns:p14="http://schemas.microsoft.com/office/powerpoint/2010/main" val="3777252557"/>
      </p:ext>
    </p:extLst>
  </p:cSld>
  <p:clrMapOvr>
    <a:masterClrMapping/>
  </p:clrMapOvr>
  <mc:AlternateContent xmlns:mc="http://schemas.openxmlformats.org/markup-compatibility/2006" xmlns:p14="http://schemas.microsoft.com/office/powerpoint/2010/main">
    <mc:Choice Requires="p14">
      <p:transition spd="slow" p14:dur="2000" advTm="117631"/>
    </mc:Choice>
    <mc:Fallback xmlns="">
      <p:transition spd="slow" advTm="117631"/>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936701" y="14824"/>
            <a:ext cx="9784080" cy="1269695"/>
          </a:xfrm>
          <a:prstGeom prst="rect">
            <a:avLst/>
          </a:prstGeom>
        </p:spPr>
        <p:txBody>
          <a:bodyPr vert="horz" lIns="91440" tIns="45720" rIns="91440" bIns="45720" rtlCol="0" anchor="ctr">
            <a:normAutofit/>
          </a:bodyPr>
          <a:lstStyle>
            <a:lvl1pPr algn="ctr" defTabSz="914400" rtl="0" eaLnBrk="1" latinLnBrk="0" hangingPunct="1">
              <a:lnSpc>
                <a:spcPct val="85000"/>
              </a:lnSpc>
              <a:spcBef>
                <a:spcPct val="0"/>
              </a:spcBef>
              <a:buNone/>
              <a:defRPr sz="3600" b="1" kern="1200" cap="all" baseline="0">
                <a:solidFill>
                  <a:srgbClr val="FFFF00"/>
                </a:solidFill>
                <a:latin typeface="微软雅黑" panose="020B0503020204020204" pitchFamily="34" charset="-122"/>
                <a:ea typeface="微软雅黑" panose="020B0503020204020204" pitchFamily="34" charset="-122"/>
                <a:cs typeface="+mj-cs"/>
              </a:defRPr>
            </a:lvl1pPr>
          </a:lstStyle>
          <a:p>
            <a:endParaRPr lang="zh-CN" altLang="en-US" dirty="0"/>
          </a:p>
        </p:txBody>
      </p:sp>
      <p:sp>
        <p:nvSpPr>
          <p:cNvPr id="9" name="标题 1"/>
          <p:cNvSpPr txBox="1">
            <a:spLocks/>
          </p:cNvSpPr>
          <p:nvPr/>
        </p:nvSpPr>
        <p:spPr>
          <a:xfrm>
            <a:off x="2226526" y="123681"/>
            <a:ext cx="7338060" cy="1051979"/>
          </a:xfrm>
          <a:prstGeom prst="rect">
            <a:avLst/>
          </a:prstGeom>
        </p:spPr>
        <p:txBody>
          <a:bodyPr vert="horz" lIns="91440" tIns="45720" rIns="91440" bIns="45720" rtlCol="0" anchor="ctr">
            <a:normAutofit/>
          </a:bodyPr>
          <a:lstStyle>
            <a:lvl1pPr algn="ctr" defTabSz="685783" rtl="0" eaLnBrk="1" latinLnBrk="0" hangingPunct="1">
              <a:lnSpc>
                <a:spcPct val="85000"/>
              </a:lnSpc>
              <a:spcBef>
                <a:spcPct val="0"/>
              </a:spcBef>
              <a:buNone/>
              <a:defRPr sz="3600" b="1" kern="1200" cap="all" baseline="0">
                <a:solidFill>
                  <a:srgbClr val="FFFF00"/>
                </a:solidFill>
                <a:latin typeface="微软雅黑" panose="020B0503020204020204" pitchFamily="34" charset="-122"/>
                <a:ea typeface="微软雅黑" panose="020B0503020204020204" pitchFamily="34" charset="-122"/>
                <a:cs typeface="+mj-cs"/>
              </a:defRPr>
            </a:lvl1pPr>
          </a:lstStyle>
          <a:p>
            <a:r>
              <a:rPr lang="zh-CN" altLang="en-US" dirty="0"/>
              <a:t>关于离校材料签字盖章的说明</a:t>
            </a:r>
          </a:p>
        </p:txBody>
      </p:sp>
      <p:pic>
        <p:nvPicPr>
          <p:cNvPr id="1026" name="Picture 2"/>
          <p:cNvPicPr>
            <a:picLocks noChangeAspect="1" noChangeArrowheads="1"/>
          </p:cNvPicPr>
          <p:nvPr/>
        </p:nvPicPr>
        <p:blipFill>
          <a:blip r:embed="rId3"/>
          <a:srcRect/>
          <a:stretch>
            <a:fillRect/>
          </a:stretch>
        </p:blipFill>
        <p:spPr bwMode="auto">
          <a:xfrm>
            <a:off x="279021" y="1384184"/>
            <a:ext cx="2543437" cy="4521666"/>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3496725" y="1325461"/>
            <a:ext cx="2820186" cy="5013664"/>
          </a:xfrm>
          <a:prstGeom prst="rect">
            <a:avLst/>
          </a:prstGeom>
          <a:noFill/>
          <a:ln w="9525">
            <a:noFill/>
            <a:miter lim="800000"/>
            <a:headEnd/>
            <a:tailEnd/>
          </a:ln>
          <a:effectLst/>
        </p:spPr>
      </p:pic>
    </p:spTree>
    <p:custDataLst>
      <p:tags r:id="rId1"/>
    </p:custDataLst>
    <p:extLst>
      <p:ext uri="{BB962C8B-B14F-4D97-AF65-F5344CB8AC3E}">
        <p14:creationId xmlns:p14="http://schemas.microsoft.com/office/powerpoint/2010/main" val="3777252557"/>
      </p:ext>
    </p:extLst>
  </p:cSld>
  <p:clrMapOvr>
    <a:masterClrMapping/>
  </p:clrMapOvr>
  <mc:AlternateContent xmlns:mc="http://schemas.openxmlformats.org/markup-compatibility/2006" xmlns:p14="http://schemas.microsoft.com/office/powerpoint/2010/main">
    <mc:Choice Requires="p14">
      <p:transition spd="slow" p14:dur="2000" advTm="117631"/>
    </mc:Choice>
    <mc:Fallback xmlns="">
      <p:transition spd="slow" advTm="117631"/>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图示 23"/>
          <p:cNvGraphicFramePr/>
          <p:nvPr>
            <p:extLst>
              <p:ext uri="{D42A27DB-BD31-4B8C-83A1-F6EECF244321}">
                <p14:modId xmlns:p14="http://schemas.microsoft.com/office/powerpoint/2010/main" val="3849028437"/>
              </p:ext>
            </p:extLst>
          </p:nvPr>
        </p:nvGraphicFramePr>
        <p:xfrm>
          <a:off x="4478288" y="1753299"/>
          <a:ext cx="6611958" cy="40938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5" name="图片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48225" y="2895716"/>
            <a:ext cx="1600654" cy="1698653"/>
          </a:xfrm>
          <a:prstGeom prst="rect">
            <a:avLst/>
          </a:prstGeom>
        </p:spPr>
      </p:pic>
      <p:sp>
        <p:nvSpPr>
          <p:cNvPr id="3" name="标题 2"/>
          <p:cNvSpPr>
            <a:spLocks noGrp="1"/>
          </p:cNvSpPr>
          <p:nvPr>
            <p:ph type="title"/>
          </p:nvPr>
        </p:nvSpPr>
        <p:spPr/>
        <p:txBody>
          <a:bodyPr>
            <a:normAutofit/>
          </a:bodyPr>
          <a:lstStyle/>
          <a:p>
            <a:r>
              <a:rPr lang="zh-CN" altLang="en-US" sz="3600" b="1" dirty="0">
                <a:solidFill>
                  <a:srgbClr val="FFFF00"/>
                </a:solidFill>
              </a:rPr>
              <a:t>目录</a:t>
            </a:r>
          </a:p>
        </p:txBody>
      </p:sp>
      <p:sp>
        <p:nvSpPr>
          <p:cNvPr id="15" name="椭圆 14"/>
          <p:cNvSpPr/>
          <p:nvPr/>
        </p:nvSpPr>
        <p:spPr>
          <a:xfrm>
            <a:off x="4367623" y="1521207"/>
            <a:ext cx="1465011" cy="1404359"/>
          </a:xfrm>
          <a:prstGeom prst="ellipse">
            <a:avLst/>
          </a:prstGeom>
          <a:solidFill>
            <a:srgbClr val="FF0000"/>
          </a:solidFill>
          <a:ln w="25400" cap="flat" cmpd="sng" algn="ctr">
            <a:noFill/>
            <a:prstDash val="solid"/>
          </a:ln>
          <a:effectLst/>
          <a:scene3d>
            <a:camera prst="orthographicFront"/>
            <a:lightRig rig="threePt" dir="t"/>
          </a:scene3d>
          <a:sp3d>
            <a:bevelT/>
          </a:sp3d>
        </p:spPr>
        <p:txBody>
          <a:bodyPr rtlCol="0" anchor="ctr"/>
          <a:lstStyle/>
          <a:p>
            <a:pPr algn="ctr" defTabSz="914400">
              <a:defRPr/>
            </a:pPr>
            <a:r>
              <a:rPr lang="en-US" altLang="zh-CN" sz="7200"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7200"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椭圆 15"/>
          <p:cNvSpPr/>
          <p:nvPr/>
        </p:nvSpPr>
        <p:spPr>
          <a:xfrm>
            <a:off x="4367623" y="4674860"/>
            <a:ext cx="1465011" cy="1404359"/>
          </a:xfrm>
          <a:prstGeom prst="ellipse">
            <a:avLst/>
          </a:prstGeom>
          <a:solidFill>
            <a:srgbClr val="FF0000"/>
          </a:solidFill>
          <a:ln w="25400" cap="flat" cmpd="sng" algn="ctr">
            <a:noFill/>
            <a:prstDash val="solid"/>
          </a:ln>
          <a:effectLst/>
          <a:scene3d>
            <a:camera prst="orthographicFront"/>
            <a:lightRig rig="threePt" dir="t"/>
          </a:scene3d>
          <a:sp3d>
            <a:bevelT/>
          </a:sp3d>
        </p:spPr>
        <p:txBody>
          <a:bodyPr rtlCol="0" anchor="ctr"/>
          <a:lstStyle/>
          <a:p>
            <a:pPr algn="ctr" defTabSz="914400">
              <a:defRPr/>
            </a:pPr>
            <a:r>
              <a:rPr lang="en-US" altLang="zh-CN" sz="7200"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7200"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椭圆 9">
            <a:extLst>
              <a:ext uri="{FF2B5EF4-FFF2-40B4-BE49-F238E27FC236}">
                <a16:creationId xmlns:a16="http://schemas.microsoft.com/office/drawing/2014/main" id="{F6B9B5D8-EB88-4F8F-9EFD-81E047701200}"/>
              </a:ext>
            </a:extLst>
          </p:cNvPr>
          <p:cNvSpPr/>
          <p:nvPr/>
        </p:nvSpPr>
        <p:spPr>
          <a:xfrm>
            <a:off x="4348879" y="3190010"/>
            <a:ext cx="1465011" cy="1404359"/>
          </a:xfrm>
          <a:prstGeom prst="ellipse">
            <a:avLst/>
          </a:prstGeom>
          <a:solidFill>
            <a:srgbClr val="FF0000"/>
          </a:solidFill>
          <a:ln w="25400" cap="flat" cmpd="sng" algn="ctr">
            <a:noFill/>
            <a:prstDash val="solid"/>
          </a:ln>
          <a:effectLst/>
          <a:scene3d>
            <a:camera prst="orthographicFront"/>
            <a:lightRig rig="threePt" dir="t"/>
          </a:scene3d>
          <a:sp3d>
            <a:bevelT/>
          </a:sp3d>
        </p:spPr>
        <p:txBody>
          <a:bodyPr rtlCol="0" anchor="ctr"/>
          <a:lstStyle/>
          <a:p>
            <a:pPr algn="ctr" defTabSz="914400">
              <a:defRPr/>
            </a:pPr>
            <a:r>
              <a:rPr lang="en-US" altLang="zh-CN" sz="7200"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7200"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936529398"/>
      </p:ext>
    </p:extLst>
  </p:cSld>
  <p:clrMapOvr>
    <a:masterClrMapping/>
  </p:clrMapOvr>
  <mc:AlternateContent xmlns:mc="http://schemas.openxmlformats.org/markup-compatibility/2006" xmlns:p14="http://schemas.microsoft.com/office/powerpoint/2010/main">
    <mc:Choice Requires="p14">
      <p:transition spd="slow" p14:dur="2000" advTm="30135"/>
    </mc:Choice>
    <mc:Fallback xmlns="">
      <p:transition spd="slow" advTm="30135"/>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空心弧 11"/>
          <p:cNvSpPr/>
          <p:nvPr/>
        </p:nvSpPr>
        <p:spPr>
          <a:xfrm>
            <a:off x="719285" y="1284515"/>
            <a:ext cx="5156368" cy="5156368"/>
          </a:xfrm>
          <a:prstGeom prst="blockArc">
            <a:avLst>
              <a:gd name="adj1" fmla="val 18900000"/>
              <a:gd name="adj2" fmla="val 2700000"/>
              <a:gd name="adj3" fmla="val 344"/>
            </a:avLst>
          </a:prstGeom>
          <a:noFill/>
          <a:ln w="12700" cap="flat" cmpd="sng" algn="ctr">
            <a:solidFill>
              <a:srgbClr val="5B9BD5">
                <a:shade val="60000"/>
                <a:hueOff val="0"/>
                <a:satOff val="0"/>
                <a:lumOff val="0"/>
                <a:alphaOff val="0"/>
              </a:srgbClr>
            </a:solidFill>
            <a:prstDash val="solid"/>
            <a:miter lim="800000"/>
          </a:ln>
          <a:effectLst/>
          <a:scene3d>
            <a:camera prst="orthographicFront"/>
            <a:lightRig rig="flat" dir="t"/>
          </a:scene3d>
          <a:sp3d prstMaterial="matte"/>
        </p:spPr>
        <p:style>
          <a:lnRef idx="2">
            <a:scrgbClr r="0" g="0" b="0"/>
          </a:lnRef>
          <a:fillRef idx="0">
            <a:scrgbClr r="0" g="0" b="0"/>
          </a:fillRef>
          <a:effectRef idx="0">
            <a:scrgbClr r="0" g="0" b="0"/>
          </a:effectRef>
          <a:fontRef idx="minor">
            <a:schemeClr val="tx1">
              <a:hueOff val="0"/>
              <a:satOff val="0"/>
              <a:lumOff val="0"/>
              <a:alphaOff val="0"/>
            </a:schemeClr>
          </a:fontRef>
        </p:style>
      </p:sp>
      <p:grpSp>
        <p:nvGrpSpPr>
          <p:cNvPr id="9" name="组合 8"/>
          <p:cNvGrpSpPr/>
          <p:nvPr/>
        </p:nvGrpSpPr>
        <p:grpSpPr>
          <a:xfrm>
            <a:off x="5490878" y="3120702"/>
            <a:ext cx="6251122" cy="1093740"/>
            <a:chOff x="340639" y="546945"/>
            <a:chExt cx="6251122" cy="1093740"/>
          </a:xfrm>
          <a:scene3d>
            <a:camera prst="orthographicFront"/>
            <a:lightRig rig="flat" dir="t"/>
          </a:scene3d>
        </p:grpSpPr>
        <p:sp>
          <p:nvSpPr>
            <p:cNvPr id="10" name="矩形 9"/>
            <p:cNvSpPr/>
            <p:nvPr/>
          </p:nvSpPr>
          <p:spPr>
            <a:xfrm>
              <a:off x="703782" y="546946"/>
              <a:ext cx="5887979" cy="1093739"/>
            </a:xfrm>
            <a:prstGeom prst="rect">
              <a:avLst/>
            </a:prstGeom>
            <a:gradFill rotWithShape="0">
              <a:gsLst>
                <a:gs pos="0">
                  <a:srgbClr val="5B9BD5">
                    <a:hueOff val="0"/>
                    <a:satOff val="0"/>
                    <a:lumOff val="0"/>
                    <a:alphaOff val="0"/>
                    <a:satMod val="103000"/>
                    <a:lumMod val="102000"/>
                    <a:tint val="94000"/>
                  </a:srgbClr>
                </a:gs>
                <a:gs pos="50000">
                  <a:srgbClr val="5B9BD5">
                    <a:hueOff val="0"/>
                    <a:satOff val="0"/>
                    <a:lumOff val="0"/>
                    <a:alphaOff val="0"/>
                    <a:satMod val="110000"/>
                    <a:lumMod val="100000"/>
                    <a:shade val="100000"/>
                  </a:srgbClr>
                </a:gs>
                <a:gs pos="100000">
                  <a:srgbClr val="5B9BD5">
                    <a:hueOff val="0"/>
                    <a:satOff val="0"/>
                    <a:lumOff val="0"/>
                    <a:alphaOff val="0"/>
                    <a:lumMod val="99000"/>
                    <a:satMod val="120000"/>
                    <a:shade val="78000"/>
                  </a:srgbClr>
                </a:gs>
              </a:gsLst>
              <a:lin ang="5400000" scaled="0"/>
            </a:gradFill>
            <a:ln>
              <a:noFill/>
            </a:ln>
            <a:effectLst/>
            <a:sp3d prstMaterial="plastic">
              <a:bevelT w="120900" h="88900"/>
              <a:bevelB w="88900" h="31750" prst="angle"/>
            </a:sp3d>
          </p:spPr>
          <p:style>
            <a:lnRef idx="0">
              <a:scrgbClr r="0" g="0" b="0"/>
            </a:lnRef>
            <a:fillRef idx="3">
              <a:scrgbClr r="0" g="0" b="0"/>
            </a:fillRef>
            <a:effectRef idx="2">
              <a:scrgbClr r="0" g="0" b="0"/>
            </a:effectRef>
            <a:fontRef idx="minor">
              <a:schemeClr val="lt1"/>
            </a:fontRef>
          </p:style>
        </p:sp>
        <p:sp>
          <p:nvSpPr>
            <p:cNvPr id="11" name="矩形 10"/>
            <p:cNvSpPr/>
            <p:nvPr/>
          </p:nvSpPr>
          <p:spPr>
            <a:xfrm>
              <a:off x="340639" y="546945"/>
              <a:ext cx="5887979" cy="1093739"/>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868156" tIns="109220" rIns="109220" bIns="109220" numCol="1" spcCol="1270" anchor="ctr" anchorCtr="0">
              <a:noAutofit/>
            </a:bodyPr>
            <a:lstStyle/>
            <a:p>
              <a:pPr lvl="0" algn="l" defTabSz="1911350">
                <a:lnSpc>
                  <a:spcPct val="90000"/>
                </a:lnSpc>
                <a:spcBef>
                  <a:spcPct val="0"/>
                </a:spcBef>
                <a:spcAft>
                  <a:spcPct val="35000"/>
                </a:spcAft>
              </a:pPr>
              <a:r>
                <a:rPr lang="zh-CN" altLang="en-US" sz="4300" b="1" kern="1200" dirty="0">
                  <a:solidFill>
                    <a:sysClr val="windowText" lastClr="000000"/>
                  </a:solidFill>
                  <a:latin typeface="微软雅黑" panose="020B0503020204020204" pitchFamily="34" charset="-122"/>
                  <a:ea typeface="微软雅黑" panose="020B0503020204020204" pitchFamily="34" charset="-122"/>
                  <a:cs typeface="+mn-cs"/>
                </a:rPr>
                <a:t>          </a:t>
              </a:r>
              <a:r>
                <a:rPr lang="zh-CN" altLang="en-US" sz="3600" b="1" kern="1200" dirty="0">
                  <a:solidFill>
                    <a:sysClr val="windowText" lastClr="000000"/>
                  </a:solidFill>
                  <a:latin typeface="微软雅黑" panose="020B0503020204020204" pitchFamily="34" charset="-122"/>
                  <a:ea typeface="微软雅黑" panose="020B0503020204020204" pitchFamily="34" charset="-122"/>
                  <a:cs typeface="+mn-cs"/>
                </a:rPr>
                <a:t>学位申请</a:t>
              </a:r>
              <a:endParaRPr lang="zh-CN" altLang="en-US" sz="4300" b="1" kern="1200" dirty="0">
                <a:solidFill>
                  <a:schemeClr val="tx1"/>
                </a:solidFill>
                <a:latin typeface="微软雅黑" panose="020B0503020204020204" pitchFamily="34" charset="-122"/>
                <a:ea typeface="微软雅黑" panose="020B0503020204020204" pitchFamily="34" charset="-122"/>
                <a:cs typeface="+mn-cs"/>
              </a:endParaRPr>
            </a:p>
          </p:txBody>
        </p:sp>
      </p:grpSp>
      <p:pic>
        <p:nvPicPr>
          <p:cNvPr id="25" name="图片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8225" y="2895716"/>
            <a:ext cx="1600654" cy="1698653"/>
          </a:xfrm>
          <a:prstGeom prst="rect">
            <a:avLst/>
          </a:prstGeom>
        </p:spPr>
      </p:pic>
      <p:sp>
        <p:nvSpPr>
          <p:cNvPr id="15" name="椭圆 14"/>
          <p:cNvSpPr/>
          <p:nvPr/>
        </p:nvSpPr>
        <p:spPr>
          <a:xfrm>
            <a:off x="4931368" y="2965393"/>
            <a:ext cx="1465011" cy="1404359"/>
          </a:xfrm>
          <a:prstGeom prst="ellipse">
            <a:avLst/>
          </a:prstGeom>
          <a:solidFill>
            <a:srgbClr val="FF0000"/>
          </a:solidFill>
          <a:ln w="25400" cap="flat" cmpd="sng" algn="ctr">
            <a:noFill/>
            <a:prstDash val="solid"/>
          </a:ln>
          <a:effectLst/>
          <a:scene3d>
            <a:camera prst="orthographicFront"/>
            <a:lightRig rig="threePt" dir="t"/>
          </a:scene3d>
          <a:sp3d>
            <a:bevelT/>
          </a:sp3d>
        </p:spPr>
        <p:txBody>
          <a:bodyPr rtlCol="0" anchor="ctr"/>
          <a:lstStyle/>
          <a:p>
            <a:pPr algn="ctr" defTabSz="914400">
              <a:defRPr/>
            </a:pPr>
            <a:r>
              <a:rPr lang="en-US" altLang="zh-CN" sz="7200"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7200"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369288617"/>
      </p:ext>
    </p:extLst>
  </p:cSld>
  <p:clrMapOvr>
    <a:masterClrMapping/>
  </p:clrMapOvr>
  <mc:AlternateContent xmlns:mc="http://schemas.openxmlformats.org/markup-compatibility/2006" xmlns:p14="http://schemas.microsoft.com/office/powerpoint/2010/main">
    <mc:Choice Requires="p14">
      <p:transition spd="slow" p14:dur="2000" advTm="30135"/>
    </mc:Choice>
    <mc:Fallback xmlns="">
      <p:transition spd="slow" advTm="30135"/>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关于答辩后申请学位的时效</a:t>
            </a:r>
          </a:p>
        </p:txBody>
      </p:sp>
      <p:pic>
        <p:nvPicPr>
          <p:cNvPr id="5" name="图片 4">
            <a:extLst>
              <a:ext uri="{FF2B5EF4-FFF2-40B4-BE49-F238E27FC236}">
                <a16:creationId xmlns:a16="http://schemas.microsoft.com/office/drawing/2014/main" id="{9C009639-89D9-4837-B6E3-FE5641D8BFD1}"/>
              </a:ext>
            </a:extLst>
          </p:cNvPr>
          <p:cNvPicPr>
            <a:picLocks noChangeAspect="1"/>
          </p:cNvPicPr>
          <p:nvPr/>
        </p:nvPicPr>
        <p:blipFill>
          <a:blip r:embed="rId2"/>
          <a:stretch>
            <a:fillRect/>
          </a:stretch>
        </p:blipFill>
        <p:spPr>
          <a:xfrm>
            <a:off x="80552" y="1359017"/>
            <a:ext cx="3688573" cy="4433582"/>
          </a:xfrm>
          <a:prstGeom prst="rect">
            <a:avLst/>
          </a:prstGeom>
        </p:spPr>
      </p:pic>
      <p:sp>
        <p:nvSpPr>
          <p:cNvPr id="6" name="TextBox 5"/>
          <p:cNvSpPr txBox="1"/>
          <p:nvPr/>
        </p:nvSpPr>
        <p:spPr>
          <a:xfrm>
            <a:off x="151002" y="5914239"/>
            <a:ext cx="11434194" cy="338554"/>
          </a:xfrm>
          <a:prstGeom prst="rect">
            <a:avLst/>
          </a:prstGeom>
          <a:noFill/>
        </p:spPr>
        <p:txBody>
          <a:bodyPr wrap="square" rtlCol="0">
            <a:spAutoFit/>
          </a:bodyPr>
          <a:lstStyle/>
          <a:p>
            <a:r>
              <a:rPr lang="en-US" altLang="zh-CN" sz="1600" dirty="0">
                <a:latin typeface="+mn-ea"/>
              </a:rPr>
              <a:t>https://gradschool.ustc.edu.cn/static/upload/article/file/1648607449816/4d5bb421069b4d51aa82d05e9a227a68.pdf</a:t>
            </a:r>
            <a:endParaRPr lang="zh-CN" altLang="en-US" sz="1600" dirty="0">
              <a:latin typeface="+mn-ea"/>
            </a:endParaRPr>
          </a:p>
        </p:txBody>
      </p:sp>
      <p:pic>
        <p:nvPicPr>
          <p:cNvPr id="2050" name="Picture 2"/>
          <p:cNvPicPr>
            <a:picLocks noChangeAspect="1" noChangeArrowheads="1"/>
          </p:cNvPicPr>
          <p:nvPr/>
        </p:nvPicPr>
        <p:blipFill>
          <a:blip r:embed="rId3"/>
          <a:srcRect/>
          <a:stretch>
            <a:fillRect/>
          </a:stretch>
        </p:blipFill>
        <p:spPr bwMode="auto">
          <a:xfrm>
            <a:off x="4285725" y="1317071"/>
            <a:ext cx="6019800" cy="2833076"/>
          </a:xfrm>
          <a:prstGeom prst="rect">
            <a:avLst/>
          </a:prstGeom>
          <a:noFill/>
          <a:ln w="9525">
            <a:noFill/>
            <a:miter lim="800000"/>
            <a:headEnd/>
            <a:tailEnd/>
          </a:ln>
          <a:effectLst/>
        </p:spPr>
      </p:pic>
      <p:pic>
        <p:nvPicPr>
          <p:cNvPr id="2051" name="Picture 3"/>
          <p:cNvPicPr>
            <a:picLocks noChangeAspect="1" noChangeArrowheads="1"/>
          </p:cNvPicPr>
          <p:nvPr/>
        </p:nvPicPr>
        <p:blipFill>
          <a:blip r:embed="rId4"/>
          <a:srcRect/>
          <a:stretch>
            <a:fillRect/>
          </a:stretch>
        </p:blipFill>
        <p:spPr bwMode="auto">
          <a:xfrm>
            <a:off x="4178897" y="4027205"/>
            <a:ext cx="6334125" cy="1900412"/>
          </a:xfrm>
          <a:prstGeom prst="rect">
            <a:avLst/>
          </a:prstGeom>
          <a:noFill/>
          <a:ln w="9525">
            <a:noFill/>
            <a:miter lim="800000"/>
            <a:headEnd/>
            <a:tailEnd/>
          </a:ln>
          <a:effectLst/>
        </p:spPr>
      </p:pic>
    </p:spTree>
    <p:extLst>
      <p:ext uri="{BB962C8B-B14F-4D97-AF65-F5344CB8AC3E}">
        <p14:creationId xmlns:p14="http://schemas.microsoft.com/office/powerpoint/2010/main" val="17808947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关于答辩后超过</a:t>
            </a:r>
            <a:r>
              <a:rPr lang="en-US" altLang="zh-CN" dirty="0"/>
              <a:t>1</a:t>
            </a:r>
            <a:r>
              <a:rPr lang="zh-CN" altLang="en-US" dirty="0"/>
              <a:t>年申请学位</a:t>
            </a:r>
          </a:p>
        </p:txBody>
      </p:sp>
      <p:sp>
        <p:nvSpPr>
          <p:cNvPr id="15" name="文本框 14">
            <a:extLst>
              <a:ext uri="{FF2B5EF4-FFF2-40B4-BE49-F238E27FC236}">
                <a16:creationId xmlns:a16="http://schemas.microsoft.com/office/drawing/2014/main" id="{32A91ECE-6212-44AE-86E4-6D866B1C5932}"/>
              </a:ext>
            </a:extLst>
          </p:cNvPr>
          <p:cNvSpPr txBox="1"/>
          <p:nvPr/>
        </p:nvSpPr>
        <p:spPr>
          <a:xfrm>
            <a:off x="4114910" y="2179015"/>
            <a:ext cx="7843706" cy="1754326"/>
          </a:xfrm>
          <a:prstGeom prst="rect">
            <a:avLst/>
          </a:prstGeom>
          <a:noFill/>
        </p:spPr>
        <p:txBody>
          <a:bodyPr wrap="square" rtlCol="0">
            <a:spAutoFit/>
          </a:bodyPr>
          <a:lstStyle/>
          <a:p>
            <a:pPr marL="285750" indent="-285750">
              <a:buFont typeface="Wingdings" panose="05000000000000000000" pitchFamily="2" charset="2"/>
              <a:buChar char="n"/>
            </a:pPr>
            <a:r>
              <a:rPr lang="zh-CN" altLang="en-US" dirty="0"/>
              <a:t> 需组织</a:t>
            </a:r>
            <a:r>
              <a:rPr lang="en-US" altLang="zh-CN" dirty="0"/>
              <a:t>3</a:t>
            </a:r>
            <a:r>
              <a:rPr lang="zh-CN" altLang="en-US" dirty="0"/>
              <a:t>位专家（校内博导，应有学位点专家）对其学位论文与学术成果的相关性进行审核认定（</a:t>
            </a:r>
            <a:r>
              <a:rPr lang="zh-CN" altLang="en-US" b="1" dirty="0">
                <a:highlight>
                  <a:srgbClr val="FFFF00"/>
                </a:highlight>
              </a:rPr>
              <a:t>审核表不能简单地写相关，必须对应章节对应内容</a:t>
            </a:r>
            <a:r>
              <a:rPr lang="zh-CN" altLang="en-US" dirty="0"/>
              <a:t>），审核表电子版扫描上传至学位系统。</a:t>
            </a:r>
            <a:endParaRPr lang="en-US" altLang="zh-CN" dirty="0"/>
          </a:p>
          <a:p>
            <a:pPr marL="285750" indent="-285750">
              <a:buFont typeface="Wingdings" panose="05000000000000000000" pitchFamily="2" charset="2"/>
              <a:buChar char="n"/>
            </a:pPr>
            <a:r>
              <a:rPr lang="zh-CN" altLang="en-US" dirty="0"/>
              <a:t>针对专家提出的修改意见，对学位论文进行修改完善，将新的学术成果补充至学位论文。</a:t>
            </a:r>
            <a:endParaRPr lang="en-US" altLang="zh-CN" dirty="0"/>
          </a:p>
          <a:p>
            <a:pPr marL="285750" indent="-285750"/>
            <a:endParaRPr lang="zh-CN" altLang="en-US" dirty="0"/>
          </a:p>
        </p:txBody>
      </p:sp>
      <p:pic>
        <p:nvPicPr>
          <p:cNvPr id="4" name="图片 3">
            <a:extLst>
              <a:ext uri="{FF2B5EF4-FFF2-40B4-BE49-F238E27FC236}">
                <a16:creationId xmlns:a16="http://schemas.microsoft.com/office/drawing/2014/main" id="{6411FA6F-97D4-41F0-908B-BF79F29E2147}"/>
              </a:ext>
            </a:extLst>
          </p:cNvPr>
          <p:cNvPicPr>
            <a:picLocks noChangeAspect="1"/>
          </p:cNvPicPr>
          <p:nvPr/>
        </p:nvPicPr>
        <p:blipFill>
          <a:blip r:embed="rId2"/>
          <a:stretch>
            <a:fillRect/>
          </a:stretch>
        </p:blipFill>
        <p:spPr>
          <a:xfrm>
            <a:off x="142458" y="1417740"/>
            <a:ext cx="3710927" cy="4202884"/>
          </a:xfrm>
          <a:prstGeom prst="rect">
            <a:avLst/>
          </a:prstGeom>
        </p:spPr>
      </p:pic>
    </p:spTree>
    <p:extLst>
      <p:ext uri="{BB962C8B-B14F-4D97-AF65-F5344CB8AC3E}">
        <p14:creationId xmlns:p14="http://schemas.microsoft.com/office/powerpoint/2010/main" val="41859782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b="1" dirty="0">
                <a:solidFill>
                  <a:srgbClr val="FFFF00"/>
                </a:solidFill>
              </a:rPr>
              <a:t>学位申请注意事项</a:t>
            </a:r>
          </a:p>
        </p:txBody>
      </p:sp>
      <p:pic>
        <p:nvPicPr>
          <p:cNvPr id="14" name="Picture 2"/>
          <p:cNvPicPr>
            <a:picLocks noChangeAspect="1" noChangeArrowheads="1"/>
          </p:cNvPicPr>
          <p:nvPr/>
        </p:nvPicPr>
        <p:blipFill>
          <a:blip r:embed="rId2"/>
          <a:srcRect/>
          <a:stretch>
            <a:fillRect/>
          </a:stretch>
        </p:blipFill>
        <p:spPr bwMode="auto">
          <a:xfrm>
            <a:off x="365576" y="1367405"/>
            <a:ext cx="9910937" cy="5129606"/>
          </a:xfrm>
          <a:prstGeom prst="rect">
            <a:avLst/>
          </a:prstGeom>
          <a:noFill/>
          <a:ln w="9525">
            <a:noFill/>
            <a:miter lim="800000"/>
            <a:headEnd/>
            <a:tailEnd/>
          </a:ln>
        </p:spPr>
      </p:pic>
    </p:spTree>
    <p:extLst>
      <p:ext uri="{BB962C8B-B14F-4D97-AF65-F5344CB8AC3E}">
        <p14:creationId xmlns:p14="http://schemas.microsoft.com/office/powerpoint/2010/main" val="12302338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b="1" dirty="0">
                <a:solidFill>
                  <a:srgbClr val="FFFF00"/>
                </a:solidFill>
              </a:rPr>
              <a:t>学位申请系统填写</a:t>
            </a:r>
            <a:r>
              <a:rPr lang="en-US" altLang="zh-CN" sz="3600" b="1" dirty="0">
                <a:solidFill>
                  <a:srgbClr val="FFFF00"/>
                </a:solidFill>
              </a:rPr>
              <a:t>-</a:t>
            </a:r>
            <a:r>
              <a:rPr lang="zh-CN" altLang="en-US" sz="3600" b="1" dirty="0">
                <a:solidFill>
                  <a:srgbClr val="FFFF00"/>
                </a:solidFill>
              </a:rPr>
              <a:t>申请信息</a:t>
            </a:r>
          </a:p>
        </p:txBody>
      </p:sp>
      <p:pic>
        <p:nvPicPr>
          <p:cNvPr id="3" name="图片 2">
            <a:extLst>
              <a:ext uri="{FF2B5EF4-FFF2-40B4-BE49-F238E27FC236}">
                <a16:creationId xmlns:a16="http://schemas.microsoft.com/office/drawing/2014/main" id="{A5FB2D66-51F1-40E2-9219-7527FC3152CE}"/>
              </a:ext>
            </a:extLst>
          </p:cNvPr>
          <p:cNvPicPr>
            <a:picLocks noChangeAspect="1"/>
          </p:cNvPicPr>
          <p:nvPr/>
        </p:nvPicPr>
        <p:blipFill>
          <a:blip r:embed="rId2"/>
          <a:stretch>
            <a:fillRect/>
          </a:stretch>
        </p:blipFill>
        <p:spPr>
          <a:xfrm>
            <a:off x="385894" y="1377603"/>
            <a:ext cx="4001548" cy="4360468"/>
          </a:xfrm>
          <a:prstGeom prst="rect">
            <a:avLst/>
          </a:prstGeom>
        </p:spPr>
      </p:pic>
      <p:pic>
        <p:nvPicPr>
          <p:cNvPr id="3075" name="Picture 3"/>
          <p:cNvPicPr>
            <a:picLocks noChangeAspect="1" noChangeArrowheads="1"/>
          </p:cNvPicPr>
          <p:nvPr/>
        </p:nvPicPr>
        <p:blipFill>
          <a:blip r:embed="rId3"/>
          <a:srcRect/>
          <a:stretch>
            <a:fillRect/>
          </a:stretch>
        </p:blipFill>
        <p:spPr bwMode="auto">
          <a:xfrm>
            <a:off x="4773336" y="1367406"/>
            <a:ext cx="4362275" cy="4419485"/>
          </a:xfrm>
          <a:prstGeom prst="rect">
            <a:avLst/>
          </a:prstGeom>
          <a:noFill/>
          <a:ln w="9525">
            <a:noFill/>
            <a:miter lim="800000"/>
            <a:headEnd/>
            <a:tailEnd/>
          </a:ln>
          <a:effectLst/>
        </p:spPr>
      </p:pic>
      <p:sp>
        <p:nvSpPr>
          <p:cNvPr id="10" name="右箭头标注 9"/>
          <p:cNvSpPr/>
          <p:nvPr/>
        </p:nvSpPr>
        <p:spPr>
          <a:xfrm>
            <a:off x="4805649" y="2575265"/>
            <a:ext cx="671119" cy="226503"/>
          </a:xfrm>
          <a:prstGeom prst="rightArrowCallou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5519335" y="2273726"/>
            <a:ext cx="3182224" cy="646331"/>
          </a:xfrm>
          <a:prstGeom prst="rect">
            <a:avLst/>
          </a:prstGeom>
          <a:solidFill>
            <a:srgbClr val="FFFF00"/>
          </a:solidFill>
        </p:spPr>
        <p:txBody>
          <a:bodyPr wrap="square" rtlCol="0">
            <a:spAutoFit/>
          </a:bodyPr>
          <a:lstStyle/>
          <a:p>
            <a:r>
              <a:rPr lang="zh-CN" altLang="en-US" dirty="0">
                <a:latin typeface="微软雅黑" pitchFamily="34" charset="-122"/>
                <a:ea typeface="微软雅黑" pitchFamily="34" charset="-122"/>
              </a:rPr>
              <a:t>在评阅系统上传评审意见修改反馈表</a:t>
            </a:r>
          </a:p>
        </p:txBody>
      </p:sp>
      <p:sp>
        <p:nvSpPr>
          <p:cNvPr id="15" name="右箭头标注 14"/>
          <p:cNvSpPr/>
          <p:nvPr/>
        </p:nvSpPr>
        <p:spPr>
          <a:xfrm>
            <a:off x="4889694" y="3061826"/>
            <a:ext cx="2751589" cy="1702965"/>
          </a:xfrm>
          <a:prstGeom prst="rightArrowCallou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7708629" y="3531688"/>
            <a:ext cx="1342238" cy="646331"/>
          </a:xfrm>
          <a:prstGeom prst="rect">
            <a:avLst/>
          </a:prstGeom>
          <a:solidFill>
            <a:srgbClr val="FFFF00"/>
          </a:solidFill>
        </p:spPr>
        <p:txBody>
          <a:bodyPr wrap="square" rtlCol="0">
            <a:spAutoFit/>
          </a:bodyPr>
          <a:lstStyle/>
          <a:p>
            <a:r>
              <a:rPr lang="zh-CN" altLang="en-US" dirty="0">
                <a:latin typeface="微软雅黑" pitchFamily="34" charset="-122"/>
                <a:ea typeface="微软雅黑" pitchFamily="34" charset="-122"/>
              </a:rPr>
              <a:t>务必认真填写每项信息</a:t>
            </a:r>
          </a:p>
        </p:txBody>
      </p:sp>
      <p:sp>
        <p:nvSpPr>
          <p:cNvPr id="17" name="右箭头标注 16"/>
          <p:cNvSpPr/>
          <p:nvPr/>
        </p:nvSpPr>
        <p:spPr>
          <a:xfrm>
            <a:off x="4873072" y="4814271"/>
            <a:ext cx="2114026" cy="427838"/>
          </a:xfrm>
          <a:prstGeom prst="rightArrowCallou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7037664" y="4688980"/>
            <a:ext cx="4966981" cy="369332"/>
          </a:xfrm>
          <a:prstGeom prst="rect">
            <a:avLst/>
          </a:prstGeom>
          <a:solidFill>
            <a:srgbClr val="FFFF00"/>
          </a:solidFill>
        </p:spPr>
        <p:txBody>
          <a:bodyPr wrap="square" rtlCol="0">
            <a:spAutoFit/>
          </a:bodyPr>
          <a:lstStyle/>
          <a:p>
            <a:r>
              <a:rPr lang="zh-CN" altLang="en-US" dirty="0">
                <a:latin typeface="微软雅黑" pitchFamily="34" charset="-122"/>
                <a:ea typeface="微软雅黑" pitchFamily="34" charset="-122"/>
              </a:rPr>
              <a:t>上传答辩决议，主席签字和签字日期都要写上</a:t>
            </a:r>
          </a:p>
        </p:txBody>
      </p:sp>
      <p:sp>
        <p:nvSpPr>
          <p:cNvPr id="19" name="右箭头标注 18"/>
          <p:cNvSpPr/>
          <p:nvPr/>
        </p:nvSpPr>
        <p:spPr>
          <a:xfrm>
            <a:off x="4856448" y="5393189"/>
            <a:ext cx="1895912" cy="377505"/>
          </a:xfrm>
          <a:prstGeom prst="rightArrowCallou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9"/>
          <p:cNvSpPr txBox="1"/>
          <p:nvPr/>
        </p:nvSpPr>
        <p:spPr>
          <a:xfrm>
            <a:off x="6787162" y="5327786"/>
            <a:ext cx="4714144" cy="646331"/>
          </a:xfrm>
          <a:prstGeom prst="rect">
            <a:avLst/>
          </a:prstGeom>
          <a:solidFill>
            <a:srgbClr val="FFFF00"/>
          </a:solidFill>
        </p:spPr>
        <p:txBody>
          <a:bodyPr wrap="square" rtlCol="0">
            <a:spAutoFit/>
          </a:bodyPr>
          <a:lstStyle/>
          <a:p>
            <a:r>
              <a:rPr lang="zh-CN" altLang="en-US" dirty="0">
                <a:latin typeface="微软雅黑" pitchFamily="34" charset="-122"/>
                <a:ea typeface="微软雅黑" pitchFamily="34" charset="-122"/>
              </a:rPr>
              <a:t>上传答辩意见修改反馈表，导师签字和签字日期都要写上</a:t>
            </a:r>
          </a:p>
        </p:txBody>
      </p:sp>
    </p:spTree>
    <p:extLst>
      <p:ext uri="{BB962C8B-B14F-4D97-AF65-F5344CB8AC3E}">
        <p14:creationId xmlns:p14="http://schemas.microsoft.com/office/powerpoint/2010/main" val="12302338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b="1" dirty="0">
                <a:solidFill>
                  <a:srgbClr val="FFFF00"/>
                </a:solidFill>
              </a:rPr>
              <a:t>学位申请系统填写</a:t>
            </a:r>
            <a:r>
              <a:rPr lang="en-US" altLang="zh-CN" sz="3600" b="1" dirty="0">
                <a:solidFill>
                  <a:srgbClr val="FFFF00"/>
                </a:solidFill>
              </a:rPr>
              <a:t>-</a:t>
            </a:r>
            <a:r>
              <a:rPr lang="zh-CN" altLang="en-US" sz="3600" b="1" dirty="0">
                <a:solidFill>
                  <a:srgbClr val="FFFF00"/>
                </a:solidFill>
              </a:rPr>
              <a:t>申请信息</a:t>
            </a:r>
          </a:p>
        </p:txBody>
      </p:sp>
      <p:sp>
        <p:nvSpPr>
          <p:cNvPr id="21" name="TextBox 20"/>
          <p:cNvSpPr txBox="1"/>
          <p:nvPr/>
        </p:nvSpPr>
        <p:spPr>
          <a:xfrm>
            <a:off x="1619073" y="1350628"/>
            <a:ext cx="8128933" cy="461665"/>
          </a:xfrm>
          <a:prstGeom prst="rect">
            <a:avLst/>
          </a:prstGeom>
          <a:solidFill>
            <a:srgbClr val="FF0000"/>
          </a:solidFill>
          <a:ln w="28575">
            <a:solidFill>
              <a:srgbClr val="FF0000"/>
            </a:solidFill>
          </a:ln>
        </p:spPr>
        <p:txBody>
          <a:bodyPr wrap="square" rtlCol="0">
            <a:spAutoFit/>
          </a:bodyPr>
          <a:lstStyle/>
          <a:p>
            <a:r>
              <a:rPr lang="zh-CN" altLang="en-US" sz="2400" dirty="0">
                <a:latin typeface="华文琥珀" pitchFamily="2" charset="-122"/>
                <a:ea typeface="华文琥珀" pitchFamily="2" charset="-122"/>
              </a:rPr>
              <a:t>学位论文修改反馈</a:t>
            </a:r>
            <a:r>
              <a:rPr lang="en-US" altLang="zh-CN" sz="2400" dirty="0">
                <a:latin typeface="华文琥珀" pitchFamily="2" charset="-122"/>
                <a:ea typeface="华文琥珀" pitchFamily="2" charset="-122"/>
              </a:rPr>
              <a:t>——</a:t>
            </a:r>
            <a:r>
              <a:rPr lang="zh-CN" altLang="en-US" sz="2400" dirty="0">
                <a:latin typeface="华文琥珀" pitchFamily="2" charset="-122"/>
                <a:ea typeface="华文琥珀" pitchFamily="2" charset="-122"/>
              </a:rPr>
              <a:t>答辩、两级学位评定委员会重点审核</a:t>
            </a:r>
          </a:p>
        </p:txBody>
      </p:sp>
      <p:sp>
        <p:nvSpPr>
          <p:cNvPr id="22" name="TextBox 21"/>
          <p:cNvSpPr txBox="1"/>
          <p:nvPr/>
        </p:nvSpPr>
        <p:spPr>
          <a:xfrm>
            <a:off x="109056" y="1937857"/>
            <a:ext cx="4177717" cy="769441"/>
          </a:xfrm>
          <a:prstGeom prst="rect">
            <a:avLst/>
          </a:prstGeom>
          <a:noFill/>
          <a:ln>
            <a:solidFill>
              <a:srgbClr val="FF0000"/>
            </a:solidFill>
          </a:ln>
        </p:spPr>
        <p:txBody>
          <a:bodyPr wrap="square" rtlCol="0">
            <a:spAutoFit/>
          </a:bodyPr>
          <a:lstStyle/>
          <a:p>
            <a:r>
              <a:rPr lang="zh-CN" altLang="en-US" sz="2400" b="1" dirty="0">
                <a:latin typeface="微软雅黑" pitchFamily="34" charset="-122"/>
                <a:ea typeface="微软雅黑" pitchFamily="34" charset="-122"/>
              </a:rPr>
              <a:t>学位论文评审意见修改反馈表</a:t>
            </a:r>
            <a:endParaRPr lang="en-US" altLang="zh-CN" sz="2000" b="1" dirty="0">
              <a:latin typeface="微软雅黑" pitchFamily="34" charset="-122"/>
              <a:ea typeface="微软雅黑" pitchFamily="34" charset="-122"/>
            </a:endParaRPr>
          </a:p>
          <a:p>
            <a:r>
              <a:rPr lang="zh-CN" altLang="en-US" sz="2000" b="1" dirty="0">
                <a:latin typeface="微软雅黑" pitchFamily="34" charset="-122"/>
                <a:ea typeface="微软雅黑" pitchFamily="34" charset="-122"/>
              </a:rPr>
              <a:t>带至答辩现场供委员审核</a:t>
            </a:r>
          </a:p>
        </p:txBody>
      </p:sp>
      <p:pic>
        <p:nvPicPr>
          <p:cNvPr id="5124" name="Picture 4"/>
          <p:cNvPicPr>
            <a:picLocks noChangeAspect="1" noChangeArrowheads="1"/>
          </p:cNvPicPr>
          <p:nvPr/>
        </p:nvPicPr>
        <p:blipFill>
          <a:blip r:embed="rId2"/>
          <a:srcRect/>
          <a:stretch>
            <a:fillRect/>
          </a:stretch>
        </p:blipFill>
        <p:spPr bwMode="auto">
          <a:xfrm>
            <a:off x="645951" y="2768368"/>
            <a:ext cx="2821065" cy="3687725"/>
          </a:xfrm>
          <a:prstGeom prst="rect">
            <a:avLst/>
          </a:prstGeom>
          <a:noFill/>
          <a:ln w="9525">
            <a:noFill/>
            <a:miter lim="800000"/>
            <a:headEnd/>
            <a:tailEnd/>
          </a:ln>
          <a:effectLst/>
        </p:spPr>
      </p:pic>
      <p:sp>
        <p:nvSpPr>
          <p:cNvPr id="23" name="TextBox 22"/>
          <p:cNvSpPr txBox="1"/>
          <p:nvPr/>
        </p:nvSpPr>
        <p:spPr>
          <a:xfrm>
            <a:off x="7316598" y="1947644"/>
            <a:ext cx="4177717" cy="461665"/>
          </a:xfrm>
          <a:prstGeom prst="rect">
            <a:avLst/>
          </a:prstGeom>
          <a:noFill/>
          <a:ln>
            <a:solidFill>
              <a:srgbClr val="FF0000"/>
            </a:solidFill>
          </a:ln>
        </p:spPr>
        <p:txBody>
          <a:bodyPr wrap="square" rtlCol="0">
            <a:spAutoFit/>
          </a:bodyPr>
          <a:lstStyle/>
          <a:p>
            <a:r>
              <a:rPr lang="zh-CN" altLang="en-US" sz="2400" b="1" dirty="0">
                <a:latin typeface="微软雅黑" pitchFamily="34" charset="-122"/>
                <a:ea typeface="微软雅黑" pitchFamily="34" charset="-122"/>
              </a:rPr>
              <a:t>学位论文答辩意见修改反馈表</a:t>
            </a:r>
            <a:endParaRPr lang="en-US" altLang="zh-CN" sz="2000" b="1" dirty="0">
              <a:latin typeface="微软雅黑" pitchFamily="34" charset="-122"/>
              <a:ea typeface="微软雅黑" pitchFamily="34" charset="-122"/>
            </a:endParaRPr>
          </a:p>
        </p:txBody>
      </p:sp>
      <p:pic>
        <p:nvPicPr>
          <p:cNvPr id="5125" name="Picture 5"/>
          <p:cNvPicPr>
            <a:picLocks noChangeAspect="1" noChangeArrowheads="1"/>
          </p:cNvPicPr>
          <p:nvPr/>
        </p:nvPicPr>
        <p:blipFill>
          <a:blip r:embed="rId3"/>
          <a:srcRect/>
          <a:stretch>
            <a:fillRect/>
          </a:stretch>
        </p:blipFill>
        <p:spPr bwMode="auto">
          <a:xfrm>
            <a:off x="7952762" y="2437003"/>
            <a:ext cx="3120091" cy="3790598"/>
          </a:xfrm>
          <a:prstGeom prst="rect">
            <a:avLst/>
          </a:prstGeom>
          <a:noFill/>
          <a:ln w="9525">
            <a:noFill/>
            <a:miter lim="800000"/>
            <a:headEnd/>
            <a:tailEnd/>
          </a:ln>
          <a:effectLst/>
        </p:spPr>
      </p:pic>
      <p:sp>
        <p:nvSpPr>
          <p:cNvPr id="24" name="TextBox 23"/>
          <p:cNvSpPr txBox="1"/>
          <p:nvPr/>
        </p:nvSpPr>
        <p:spPr>
          <a:xfrm>
            <a:off x="3707934" y="3271706"/>
            <a:ext cx="3775045" cy="2523768"/>
          </a:xfrm>
          <a:prstGeom prst="rect">
            <a:avLst/>
          </a:prstGeom>
          <a:solidFill>
            <a:schemeClr val="accent1">
              <a:lumMod val="40000"/>
              <a:lumOff val="60000"/>
            </a:schemeClr>
          </a:solidFill>
        </p:spPr>
        <p:txBody>
          <a:bodyPr wrap="square" rtlCol="0">
            <a:spAutoFit/>
          </a:bodyPr>
          <a:lstStyle/>
          <a:p>
            <a:r>
              <a:rPr lang="zh-CN" altLang="en-US" sz="2800" b="1" dirty="0">
                <a:solidFill>
                  <a:srgbClr val="FF0000"/>
                </a:solidFill>
                <a:latin typeface="微软雅黑" pitchFamily="34" charset="-122"/>
                <a:ea typeface="微软雅黑" pitchFamily="34" charset="-122"/>
              </a:rPr>
              <a:t>每位专家的每条意见均需回应：合理意见需做充分修改完善，偏颇不合理的意见也要回应给出充分理由</a:t>
            </a:r>
            <a:endParaRPr lang="en-US" altLang="zh-CN" sz="2800" b="1" dirty="0">
              <a:solidFill>
                <a:srgbClr val="FF0000"/>
              </a:solidFill>
              <a:latin typeface="微软雅黑" pitchFamily="34" charset="-122"/>
              <a:ea typeface="微软雅黑" pitchFamily="34" charset="-122"/>
            </a:endParaRPr>
          </a:p>
          <a:p>
            <a:endParaRPr lang="zh-CN" altLang="en-US" dirty="0"/>
          </a:p>
        </p:txBody>
      </p:sp>
    </p:spTree>
    <p:extLst>
      <p:ext uri="{BB962C8B-B14F-4D97-AF65-F5344CB8AC3E}">
        <p14:creationId xmlns:p14="http://schemas.microsoft.com/office/powerpoint/2010/main" val="12302338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b="1" dirty="0">
                <a:solidFill>
                  <a:srgbClr val="FFFF00"/>
                </a:solidFill>
              </a:rPr>
              <a:t>学位申请系统填写</a:t>
            </a:r>
            <a:r>
              <a:rPr lang="en-US" altLang="zh-CN" sz="3600" b="1" dirty="0">
                <a:solidFill>
                  <a:srgbClr val="FFFF00"/>
                </a:solidFill>
              </a:rPr>
              <a:t>-</a:t>
            </a:r>
            <a:r>
              <a:rPr lang="zh-CN" altLang="en-US" sz="3600" b="1" dirty="0">
                <a:solidFill>
                  <a:srgbClr val="FFFF00"/>
                </a:solidFill>
              </a:rPr>
              <a:t>成果信息</a:t>
            </a:r>
          </a:p>
        </p:txBody>
      </p:sp>
      <p:pic>
        <p:nvPicPr>
          <p:cNvPr id="4099" name="Picture 3"/>
          <p:cNvPicPr>
            <a:picLocks noChangeAspect="1" noChangeArrowheads="1"/>
          </p:cNvPicPr>
          <p:nvPr/>
        </p:nvPicPr>
        <p:blipFill>
          <a:blip r:embed="rId2"/>
          <a:srcRect/>
          <a:stretch>
            <a:fillRect/>
          </a:stretch>
        </p:blipFill>
        <p:spPr bwMode="auto">
          <a:xfrm>
            <a:off x="117446" y="1308683"/>
            <a:ext cx="4745103" cy="4479722"/>
          </a:xfrm>
          <a:prstGeom prst="rect">
            <a:avLst/>
          </a:prstGeom>
          <a:noFill/>
          <a:ln w="9525">
            <a:noFill/>
            <a:miter lim="800000"/>
            <a:headEnd/>
            <a:tailEnd/>
          </a:ln>
          <a:effectLst/>
        </p:spPr>
      </p:pic>
      <p:sp>
        <p:nvSpPr>
          <p:cNvPr id="21" name="TextBox 20"/>
          <p:cNvSpPr txBox="1"/>
          <p:nvPr/>
        </p:nvSpPr>
        <p:spPr>
          <a:xfrm>
            <a:off x="201336" y="5830349"/>
            <a:ext cx="4530055" cy="646331"/>
          </a:xfrm>
          <a:prstGeom prst="rect">
            <a:avLst/>
          </a:prstGeom>
          <a:solidFill>
            <a:srgbClr val="FFFF00"/>
          </a:solidFill>
        </p:spPr>
        <p:txBody>
          <a:bodyPr wrap="square" rtlCol="0">
            <a:spAutoFit/>
          </a:bodyPr>
          <a:lstStyle/>
          <a:p>
            <a:r>
              <a:rPr lang="zh-CN" altLang="en-US" b="1" dirty="0">
                <a:latin typeface="黑体" pitchFamily="49" charset="-122"/>
                <a:ea typeface="黑体" pitchFamily="49" charset="-122"/>
              </a:rPr>
              <a:t>认真填写每项信息，论文定稿签字后，上传至图书馆和学位系统</a:t>
            </a:r>
          </a:p>
        </p:txBody>
      </p:sp>
      <p:pic>
        <p:nvPicPr>
          <p:cNvPr id="4100" name="Picture 4"/>
          <p:cNvPicPr>
            <a:picLocks noChangeAspect="1" noChangeArrowheads="1"/>
          </p:cNvPicPr>
          <p:nvPr/>
        </p:nvPicPr>
        <p:blipFill>
          <a:blip r:embed="rId3"/>
          <a:srcRect/>
          <a:stretch>
            <a:fillRect/>
          </a:stretch>
        </p:blipFill>
        <p:spPr bwMode="auto">
          <a:xfrm>
            <a:off x="4927255" y="1308684"/>
            <a:ext cx="4837531" cy="3716322"/>
          </a:xfrm>
          <a:prstGeom prst="rect">
            <a:avLst/>
          </a:prstGeom>
          <a:noFill/>
          <a:ln w="9525">
            <a:noFill/>
            <a:miter lim="800000"/>
            <a:headEnd/>
            <a:tailEnd/>
          </a:ln>
          <a:effectLst/>
        </p:spPr>
      </p:pic>
      <p:pic>
        <p:nvPicPr>
          <p:cNvPr id="4101" name="Picture 5"/>
          <p:cNvPicPr>
            <a:picLocks noChangeAspect="1" noChangeArrowheads="1"/>
          </p:cNvPicPr>
          <p:nvPr/>
        </p:nvPicPr>
        <p:blipFill>
          <a:blip r:embed="rId4"/>
          <a:srcRect/>
          <a:stretch>
            <a:fillRect/>
          </a:stretch>
        </p:blipFill>
        <p:spPr bwMode="auto">
          <a:xfrm>
            <a:off x="5461233" y="5025004"/>
            <a:ext cx="4328720" cy="1354385"/>
          </a:xfrm>
          <a:prstGeom prst="rect">
            <a:avLst/>
          </a:prstGeom>
          <a:noFill/>
          <a:ln w="9525">
            <a:noFill/>
            <a:miter lim="800000"/>
            <a:headEnd/>
            <a:tailEnd/>
          </a:ln>
          <a:effectLst/>
        </p:spPr>
      </p:pic>
      <p:sp>
        <p:nvSpPr>
          <p:cNvPr id="22" name="右箭头标注 21"/>
          <p:cNvSpPr/>
          <p:nvPr/>
        </p:nvSpPr>
        <p:spPr>
          <a:xfrm>
            <a:off x="5452844" y="2256639"/>
            <a:ext cx="3909269" cy="285225"/>
          </a:xfrm>
          <a:prstGeom prst="rightArrowCallou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9412448" y="2147581"/>
            <a:ext cx="2600587" cy="523220"/>
          </a:xfrm>
          <a:prstGeom prst="rect">
            <a:avLst/>
          </a:prstGeom>
          <a:solidFill>
            <a:srgbClr val="FFFF00"/>
          </a:solidFill>
        </p:spPr>
        <p:txBody>
          <a:bodyPr wrap="square" rtlCol="0">
            <a:spAutoFit/>
          </a:bodyPr>
          <a:lstStyle/>
          <a:p>
            <a:r>
              <a:rPr lang="zh-CN" altLang="en-US" sz="1400" b="1" dirty="0">
                <a:latin typeface="黑体" pitchFamily="49" charset="-122"/>
                <a:ea typeface="黑体" pitchFamily="49" charset="-122"/>
              </a:rPr>
              <a:t>上传小论文全文，首页需导师签字</a:t>
            </a:r>
          </a:p>
        </p:txBody>
      </p:sp>
      <p:sp>
        <p:nvSpPr>
          <p:cNvPr id="24" name="右箭头标注 23"/>
          <p:cNvSpPr/>
          <p:nvPr/>
        </p:nvSpPr>
        <p:spPr>
          <a:xfrm>
            <a:off x="6342077" y="3473042"/>
            <a:ext cx="2365695" cy="226503"/>
          </a:xfrm>
          <a:prstGeom prst="rightArrowCallou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24"/>
          <p:cNvSpPr txBox="1"/>
          <p:nvPr/>
        </p:nvSpPr>
        <p:spPr>
          <a:xfrm>
            <a:off x="8717560" y="2954323"/>
            <a:ext cx="3320642" cy="1384995"/>
          </a:xfrm>
          <a:prstGeom prst="rect">
            <a:avLst/>
          </a:prstGeom>
          <a:solidFill>
            <a:srgbClr val="FFFF00"/>
          </a:solidFill>
        </p:spPr>
        <p:txBody>
          <a:bodyPr wrap="square" rtlCol="0">
            <a:spAutoFit/>
          </a:bodyPr>
          <a:lstStyle/>
          <a:p>
            <a:pPr>
              <a:buFont typeface="Arial" pitchFamily="34" charset="0"/>
              <a:buChar char="•"/>
            </a:pPr>
            <a:r>
              <a:rPr lang="zh-CN" altLang="en-US" sz="1400" b="1" dirty="0">
                <a:latin typeface="黑体" pitchFamily="49" charset="-122"/>
                <a:ea typeface="黑体" pitchFamily="49" charset="-122"/>
              </a:rPr>
              <a:t>论文如果是录用状态，上传导师签字的录用函</a:t>
            </a:r>
            <a:endParaRPr lang="en-US" altLang="zh-CN" sz="1400" b="1" dirty="0">
              <a:latin typeface="黑体" pitchFamily="49" charset="-122"/>
              <a:ea typeface="黑体" pitchFamily="49" charset="-122"/>
            </a:endParaRPr>
          </a:p>
          <a:p>
            <a:pPr>
              <a:buFont typeface="Arial" pitchFamily="34" charset="0"/>
              <a:buChar char="•"/>
            </a:pPr>
            <a:r>
              <a:rPr lang="zh-CN" altLang="en-US" sz="1400" b="1" dirty="0">
                <a:latin typeface="黑体" pitchFamily="49" charset="-122"/>
                <a:ea typeface="黑体" pitchFamily="49" charset="-122"/>
              </a:rPr>
              <a:t>中文期刊必须是正式录用函，有编辑部的公章；英文期刊的录用函可以是接收邮件</a:t>
            </a:r>
            <a:endParaRPr lang="en-US" altLang="zh-CN" sz="1400" b="1" dirty="0">
              <a:latin typeface="黑体" pitchFamily="49" charset="-122"/>
              <a:ea typeface="黑体" pitchFamily="49" charset="-122"/>
            </a:endParaRPr>
          </a:p>
          <a:p>
            <a:endParaRPr lang="zh-CN" altLang="en-US" sz="1400" b="1" dirty="0">
              <a:latin typeface="黑体" pitchFamily="49" charset="-122"/>
              <a:ea typeface="黑体" pitchFamily="49" charset="-122"/>
            </a:endParaRPr>
          </a:p>
        </p:txBody>
      </p:sp>
      <p:sp>
        <p:nvSpPr>
          <p:cNvPr id="26" name="右箭头标注 25"/>
          <p:cNvSpPr/>
          <p:nvPr/>
        </p:nvSpPr>
        <p:spPr>
          <a:xfrm>
            <a:off x="5494790" y="5620624"/>
            <a:ext cx="4337108" cy="369115"/>
          </a:xfrm>
          <a:prstGeom prst="rightArrowCallou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26"/>
          <p:cNvSpPr txBox="1"/>
          <p:nvPr/>
        </p:nvSpPr>
        <p:spPr>
          <a:xfrm>
            <a:off x="9833296" y="5571688"/>
            <a:ext cx="2600587" cy="307777"/>
          </a:xfrm>
          <a:prstGeom prst="rect">
            <a:avLst/>
          </a:prstGeom>
          <a:solidFill>
            <a:srgbClr val="FFFF00"/>
          </a:solidFill>
        </p:spPr>
        <p:txBody>
          <a:bodyPr wrap="square" rtlCol="0">
            <a:spAutoFit/>
          </a:bodyPr>
          <a:lstStyle/>
          <a:p>
            <a:r>
              <a:rPr lang="zh-CN" altLang="en-US" sz="1400" b="1" dirty="0">
                <a:latin typeface="黑体" pitchFamily="49" charset="-122"/>
                <a:ea typeface="黑体" pitchFamily="49" charset="-122"/>
              </a:rPr>
              <a:t>中文期刊会直接显示参考目录</a:t>
            </a:r>
          </a:p>
        </p:txBody>
      </p:sp>
    </p:spTree>
    <p:extLst>
      <p:ext uri="{BB962C8B-B14F-4D97-AF65-F5344CB8AC3E}">
        <p14:creationId xmlns:p14="http://schemas.microsoft.com/office/powerpoint/2010/main" val="12302338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b="1" dirty="0">
                <a:solidFill>
                  <a:srgbClr val="FFFF00"/>
                </a:solidFill>
              </a:rPr>
              <a:t>纸质版学位申请材料填写说明</a:t>
            </a:r>
          </a:p>
        </p:txBody>
      </p:sp>
      <p:sp>
        <p:nvSpPr>
          <p:cNvPr id="3" name="文本框 2">
            <a:extLst>
              <a:ext uri="{FF2B5EF4-FFF2-40B4-BE49-F238E27FC236}">
                <a16:creationId xmlns:a16="http://schemas.microsoft.com/office/drawing/2014/main" id="{110A97D4-EA68-4145-AC16-1DD9BFD6DE06}"/>
              </a:ext>
            </a:extLst>
          </p:cNvPr>
          <p:cNvSpPr txBox="1"/>
          <p:nvPr/>
        </p:nvSpPr>
        <p:spPr>
          <a:xfrm>
            <a:off x="185607" y="1375794"/>
            <a:ext cx="2592198" cy="461665"/>
          </a:xfrm>
          <a:prstGeom prst="rect">
            <a:avLst/>
          </a:prstGeom>
          <a:solidFill>
            <a:srgbClr val="FF0000"/>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b="1" dirty="0">
                <a:latin typeface="黑体" panose="02010609060101010101" pitchFamily="49" charset="-122"/>
                <a:ea typeface="黑体" panose="02010609060101010101" pitchFamily="49" charset="-122"/>
              </a:rPr>
              <a:t>   </a:t>
            </a:r>
            <a:r>
              <a:rPr lang="zh-CN" altLang="en-US" sz="2400" b="1" dirty="0">
                <a:latin typeface="微软雅黑" pitchFamily="34" charset="-122"/>
                <a:ea typeface="微软雅黑" pitchFamily="34" charset="-122"/>
              </a:rPr>
              <a:t>学位申请书</a:t>
            </a:r>
          </a:p>
        </p:txBody>
      </p:sp>
      <p:sp>
        <p:nvSpPr>
          <p:cNvPr id="6" name="文本框 5">
            <a:extLst>
              <a:ext uri="{FF2B5EF4-FFF2-40B4-BE49-F238E27FC236}">
                <a16:creationId xmlns:a16="http://schemas.microsoft.com/office/drawing/2014/main" id="{35B8B03E-6FF1-4F82-BDAB-B2E18B8D48FB}"/>
              </a:ext>
            </a:extLst>
          </p:cNvPr>
          <p:cNvSpPr txBox="1"/>
          <p:nvPr/>
        </p:nvSpPr>
        <p:spPr>
          <a:xfrm>
            <a:off x="117446" y="1911907"/>
            <a:ext cx="11810650" cy="2031325"/>
          </a:xfrm>
          <a:prstGeom prst="rect">
            <a:avLst/>
          </a:prstGeom>
          <a:noFill/>
        </p:spPr>
        <p:txBody>
          <a:bodyPr wrap="square" rtlCol="0">
            <a:spAutoFit/>
          </a:bodyPr>
          <a:lstStyle/>
          <a:p>
            <a:pPr marL="285750" indent="-285750">
              <a:buFont typeface="Wingdings" panose="05000000000000000000" pitchFamily="2" charset="2"/>
              <a:buChar char="n"/>
            </a:pPr>
            <a:r>
              <a:rPr lang="zh-CN" altLang="en-US" b="1" dirty="0"/>
              <a:t>学习与工作经历</a:t>
            </a:r>
            <a:r>
              <a:rPr lang="zh-CN" altLang="en-US" dirty="0"/>
              <a:t>：务必不要漏填科大经历</a:t>
            </a:r>
            <a:endParaRPr lang="en-US" altLang="zh-CN" dirty="0"/>
          </a:p>
          <a:p>
            <a:pPr marL="285750" indent="-285750">
              <a:buFont typeface="Wingdings" panose="05000000000000000000" pitchFamily="2" charset="2"/>
              <a:buChar char="n"/>
            </a:pPr>
            <a:r>
              <a:rPr lang="zh-CN" altLang="en-US" b="1" dirty="0"/>
              <a:t>所在院系学位点对申请人业务情况、外语水平、科研能力等的介绍</a:t>
            </a:r>
            <a:r>
              <a:rPr lang="zh-CN" altLang="en-US" dirty="0"/>
              <a:t>：内容自己写，负责人签字（核、能源动力：庄革老师； 物理学：郑坚老师）</a:t>
            </a:r>
            <a:endParaRPr lang="en-US" altLang="zh-CN" dirty="0"/>
          </a:p>
          <a:p>
            <a:pPr marL="285750" indent="-285750">
              <a:buFont typeface="Wingdings" panose="05000000000000000000" pitchFamily="2" charset="2"/>
              <a:buChar char="n"/>
            </a:pPr>
            <a:r>
              <a:rPr lang="zh-CN" altLang="en-US" b="1" dirty="0"/>
              <a:t>所在院系对申请人政治思想、工作表现的推荐意见</a:t>
            </a:r>
            <a:r>
              <a:rPr lang="zh-CN" altLang="en-US" dirty="0"/>
              <a:t>：内容自己写，周婷老师签字（ 国家同步辐射实验室</a:t>
            </a:r>
            <a:r>
              <a:rPr lang="en-US" altLang="zh-CN" dirty="0"/>
              <a:t>3</a:t>
            </a:r>
            <a:r>
              <a:rPr lang="zh-CN" altLang="en-US" dirty="0"/>
              <a:t>号楼</a:t>
            </a:r>
            <a:r>
              <a:rPr lang="en-US" altLang="zh-CN" dirty="0"/>
              <a:t>319</a:t>
            </a:r>
            <a:r>
              <a:rPr lang="zh-CN" altLang="en-US" dirty="0"/>
              <a:t> ）</a:t>
            </a:r>
            <a:endParaRPr lang="en-US" altLang="zh-CN" dirty="0"/>
          </a:p>
          <a:p>
            <a:pPr marL="285750" indent="-285750"/>
            <a:r>
              <a:rPr lang="en-US" altLang="zh-CN" dirty="0"/>
              <a:t>                                                                                                                             </a:t>
            </a:r>
            <a:r>
              <a:rPr lang="zh-CN" altLang="en-US" dirty="0"/>
              <a:t>在职工程博士，由所在单位人事部门负责人签字，并盖章</a:t>
            </a:r>
          </a:p>
          <a:p>
            <a:pPr marL="285750" indent="-285750">
              <a:buFont typeface="Wingdings" panose="05000000000000000000" pitchFamily="2" charset="2"/>
              <a:buChar char="n"/>
            </a:pPr>
            <a:endParaRPr lang="en-US" altLang="zh-CN" dirty="0"/>
          </a:p>
          <a:p>
            <a:pPr marL="285750" indent="-285750">
              <a:buFont typeface="Wingdings" panose="05000000000000000000" pitchFamily="2" charset="2"/>
              <a:buChar char="n"/>
            </a:pPr>
            <a:endParaRPr lang="zh-CN" altLang="en-US" dirty="0"/>
          </a:p>
        </p:txBody>
      </p:sp>
      <p:sp>
        <p:nvSpPr>
          <p:cNvPr id="5" name="文本框 2">
            <a:extLst>
              <a:ext uri="{FF2B5EF4-FFF2-40B4-BE49-F238E27FC236}">
                <a16:creationId xmlns:a16="http://schemas.microsoft.com/office/drawing/2014/main" id="{110A97D4-EA68-4145-AC16-1DD9BFD6DE06}"/>
              </a:ext>
            </a:extLst>
          </p:cNvPr>
          <p:cNvSpPr txBox="1"/>
          <p:nvPr/>
        </p:nvSpPr>
        <p:spPr>
          <a:xfrm>
            <a:off x="170227" y="3608664"/>
            <a:ext cx="2592198" cy="461665"/>
          </a:xfrm>
          <a:prstGeom prst="rect">
            <a:avLst/>
          </a:prstGeom>
          <a:solidFill>
            <a:srgbClr val="FF0000"/>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b="1" dirty="0">
                <a:latin typeface="微软雅黑" pitchFamily="34" charset="-122"/>
                <a:ea typeface="微软雅黑" pitchFamily="34" charset="-122"/>
              </a:rPr>
              <a:t>   答辩情况表</a:t>
            </a:r>
          </a:p>
        </p:txBody>
      </p:sp>
      <p:pic>
        <p:nvPicPr>
          <p:cNvPr id="6146" name="Picture 2"/>
          <p:cNvPicPr>
            <a:picLocks noChangeAspect="1" noChangeArrowheads="1"/>
          </p:cNvPicPr>
          <p:nvPr/>
        </p:nvPicPr>
        <p:blipFill>
          <a:blip r:embed="rId2"/>
          <a:srcRect/>
          <a:stretch>
            <a:fillRect/>
          </a:stretch>
        </p:blipFill>
        <p:spPr bwMode="auto">
          <a:xfrm>
            <a:off x="183159" y="4217040"/>
            <a:ext cx="3382162" cy="1902466"/>
          </a:xfrm>
          <a:prstGeom prst="rect">
            <a:avLst/>
          </a:prstGeom>
          <a:noFill/>
          <a:ln w="9525">
            <a:noFill/>
            <a:miter lim="800000"/>
            <a:headEnd/>
            <a:tailEnd/>
          </a:ln>
          <a:effectLst/>
        </p:spPr>
      </p:pic>
      <p:cxnSp>
        <p:nvCxnSpPr>
          <p:cNvPr id="10" name="肘形连接符 9"/>
          <p:cNvCxnSpPr/>
          <p:nvPr/>
        </p:nvCxnSpPr>
        <p:spPr>
          <a:xfrm>
            <a:off x="1535185" y="4588778"/>
            <a:ext cx="2650921" cy="75501"/>
          </a:xfrm>
          <a:prstGeom prst="bentConnector3">
            <a:avLst>
              <a:gd name="adj1" fmla="val 50000"/>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202883" y="4303552"/>
            <a:ext cx="4630723" cy="646331"/>
          </a:xfrm>
          <a:prstGeom prst="rect">
            <a:avLst/>
          </a:prstGeom>
          <a:solidFill>
            <a:srgbClr val="FFFF00"/>
          </a:solidFill>
        </p:spPr>
        <p:txBody>
          <a:bodyPr wrap="square" rtlCol="0">
            <a:spAutoFit/>
          </a:bodyPr>
          <a:lstStyle/>
          <a:p>
            <a:r>
              <a:rPr lang="zh-CN" altLang="en-US" dirty="0">
                <a:latin typeface="微软雅黑" pitchFamily="34" charset="-122"/>
                <a:ea typeface="微软雅黑" pitchFamily="34" charset="-122"/>
              </a:rPr>
              <a:t>经过无记名投票，</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票通过，</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票不通过。</a:t>
            </a:r>
            <a:endParaRPr lang="en-US" altLang="zh-CN" dirty="0">
              <a:latin typeface="微软雅黑" pitchFamily="34" charset="-122"/>
              <a:ea typeface="微软雅黑" pitchFamily="34" charset="-122"/>
            </a:endParaRPr>
          </a:p>
          <a:p>
            <a:r>
              <a:rPr lang="zh-CN" altLang="en-US" dirty="0">
                <a:latin typeface="微软雅黑" pitchFamily="34" charset="-122"/>
                <a:ea typeface="微软雅黑" pitchFamily="34" charset="-122"/>
              </a:rPr>
              <a:t>表决结果：通过。</a:t>
            </a:r>
          </a:p>
        </p:txBody>
      </p:sp>
      <p:cxnSp>
        <p:nvCxnSpPr>
          <p:cNvPr id="12" name="肘形连接符 11"/>
          <p:cNvCxnSpPr/>
          <p:nvPr/>
        </p:nvCxnSpPr>
        <p:spPr>
          <a:xfrm>
            <a:off x="1016466" y="5378741"/>
            <a:ext cx="3010250" cy="82492"/>
          </a:xfrm>
          <a:prstGeom prst="bentConnector3">
            <a:avLst>
              <a:gd name="adj1" fmla="val 50000"/>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053279" y="5034794"/>
            <a:ext cx="6441348" cy="1200329"/>
          </a:xfrm>
          <a:prstGeom prst="rect">
            <a:avLst/>
          </a:prstGeom>
          <a:solidFill>
            <a:srgbClr val="FFFF00"/>
          </a:solidFill>
        </p:spPr>
        <p:txBody>
          <a:bodyPr wrap="square" rtlCol="0">
            <a:spAutoFit/>
          </a:bodyPr>
          <a:lstStyle/>
          <a:p>
            <a:r>
              <a:rPr lang="zh-CN" altLang="en-US" dirty="0">
                <a:latin typeface="微软雅黑" pitchFamily="34" charset="-122"/>
                <a:ea typeface="微软雅黑" pitchFamily="34" charset="-122"/>
              </a:rPr>
              <a:t>核科学与技术  博士</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硕士：建议授予工学博士</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硕士学位；</a:t>
            </a:r>
            <a:endParaRPr lang="en-US" altLang="zh-CN" dirty="0">
              <a:latin typeface="微软雅黑" pitchFamily="34" charset="-122"/>
              <a:ea typeface="微软雅黑" pitchFamily="34" charset="-122"/>
            </a:endParaRPr>
          </a:p>
          <a:p>
            <a:r>
              <a:rPr lang="zh-CN" altLang="en-US" dirty="0">
                <a:latin typeface="微软雅黑" pitchFamily="34" charset="-122"/>
                <a:ea typeface="微软雅黑" pitchFamily="34" charset="-122"/>
              </a:rPr>
              <a:t>物理学  博士</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硕士：建议授予理学博士</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硕士学位；</a:t>
            </a:r>
            <a:endParaRPr lang="en-US" altLang="zh-CN" dirty="0">
              <a:latin typeface="微软雅黑" pitchFamily="34" charset="-122"/>
              <a:ea typeface="微软雅黑" pitchFamily="34" charset="-122"/>
            </a:endParaRPr>
          </a:p>
          <a:p>
            <a:r>
              <a:rPr lang="zh-CN" altLang="en-US" dirty="0">
                <a:latin typeface="微软雅黑" pitchFamily="34" charset="-122"/>
                <a:ea typeface="微软雅黑" pitchFamily="34" charset="-122"/>
              </a:rPr>
              <a:t>能源动力  博士</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硕士：建议授予专业学位博士</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硕士学位</a:t>
            </a:r>
            <a:endParaRPr lang="en-US" altLang="zh-CN" dirty="0">
              <a:latin typeface="微软雅黑" pitchFamily="34" charset="-122"/>
              <a:ea typeface="微软雅黑" pitchFamily="34" charset="-122"/>
            </a:endParaRPr>
          </a:p>
          <a:p>
            <a:endParaRPr lang="zh-CN" altLang="en-US" dirty="0"/>
          </a:p>
        </p:txBody>
      </p:sp>
    </p:spTree>
    <p:extLst>
      <p:ext uri="{BB962C8B-B14F-4D97-AF65-F5344CB8AC3E}">
        <p14:creationId xmlns:p14="http://schemas.microsoft.com/office/powerpoint/2010/main" val="22000030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b="1" dirty="0">
                <a:solidFill>
                  <a:srgbClr val="FFFF00"/>
                </a:solidFill>
              </a:rPr>
              <a:t>各学科学位授予标准</a:t>
            </a:r>
            <a:r>
              <a:rPr lang="en-US" altLang="zh-CN" sz="3600" b="1" dirty="0">
                <a:solidFill>
                  <a:srgbClr val="FFFF00"/>
                </a:solidFill>
              </a:rPr>
              <a:t>-</a:t>
            </a:r>
            <a:r>
              <a:rPr lang="zh-CN" altLang="en-US" sz="3600" b="1" dirty="0">
                <a:solidFill>
                  <a:srgbClr val="FFFF00"/>
                </a:solidFill>
              </a:rPr>
              <a:t>物理学博士</a:t>
            </a:r>
          </a:p>
        </p:txBody>
      </p:sp>
      <p:pic>
        <p:nvPicPr>
          <p:cNvPr id="7170" name="Picture 2"/>
          <p:cNvPicPr>
            <a:picLocks noChangeAspect="1" noChangeArrowheads="1"/>
          </p:cNvPicPr>
          <p:nvPr/>
        </p:nvPicPr>
        <p:blipFill>
          <a:blip r:embed="rId2"/>
          <a:srcRect/>
          <a:stretch>
            <a:fillRect/>
          </a:stretch>
        </p:blipFill>
        <p:spPr bwMode="auto">
          <a:xfrm>
            <a:off x="3942826" y="1325461"/>
            <a:ext cx="4278386" cy="3321822"/>
          </a:xfrm>
          <a:prstGeom prst="rect">
            <a:avLst/>
          </a:prstGeom>
          <a:noFill/>
          <a:ln w="9525">
            <a:solidFill>
              <a:schemeClr val="tx2"/>
            </a:solidFill>
            <a:miter lim="800000"/>
            <a:headEnd/>
            <a:tailEnd/>
          </a:ln>
          <a:effectLst/>
        </p:spPr>
      </p:pic>
      <p:pic>
        <p:nvPicPr>
          <p:cNvPr id="7171" name="Picture 3"/>
          <p:cNvPicPr>
            <a:picLocks noChangeAspect="1" noChangeArrowheads="1"/>
          </p:cNvPicPr>
          <p:nvPr/>
        </p:nvPicPr>
        <p:blipFill>
          <a:blip r:embed="rId3"/>
          <a:srcRect/>
          <a:stretch>
            <a:fillRect/>
          </a:stretch>
        </p:blipFill>
        <p:spPr bwMode="auto">
          <a:xfrm>
            <a:off x="3942825" y="4662968"/>
            <a:ext cx="4253219" cy="1729443"/>
          </a:xfrm>
          <a:prstGeom prst="rect">
            <a:avLst/>
          </a:prstGeom>
          <a:noFill/>
          <a:ln w="9525">
            <a:solidFill>
              <a:schemeClr val="tx2"/>
            </a:solidFill>
            <a:miter lim="800000"/>
            <a:headEnd/>
            <a:tailEnd/>
          </a:ln>
          <a:effectLst/>
        </p:spPr>
      </p:pic>
      <p:pic>
        <p:nvPicPr>
          <p:cNvPr id="7172" name="Picture 4"/>
          <p:cNvPicPr>
            <a:picLocks noChangeAspect="1" noChangeArrowheads="1"/>
          </p:cNvPicPr>
          <p:nvPr/>
        </p:nvPicPr>
        <p:blipFill>
          <a:blip r:embed="rId4"/>
          <a:srcRect/>
          <a:stretch>
            <a:fillRect/>
          </a:stretch>
        </p:blipFill>
        <p:spPr bwMode="auto">
          <a:xfrm>
            <a:off x="8279934" y="1305365"/>
            <a:ext cx="3912066" cy="2150899"/>
          </a:xfrm>
          <a:prstGeom prst="rect">
            <a:avLst/>
          </a:prstGeom>
          <a:noFill/>
          <a:ln w="9525">
            <a:solidFill>
              <a:schemeClr val="tx2"/>
            </a:solidFill>
            <a:miter lim="800000"/>
            <a:headEnd/>
            <a:tailEnd/>
          </a:ln>
          <a:effectLst/>
        </p:spPr>
      </p:pic>
      <p:pic>
        <p:nvPicPr>
          <p:cNvPr id="7173" name="Picture 5"/>
          <p:cNvPicPr>
            <a:picLocks noChangeAspect="1" noChangeArrowheads="1"/>
          </p:cNvPicPr>
          <p:nvPr/>
        </p:nvPicPr>
        <p:blipFill>
          <a:blip r:embed="rId5"/>
          <a:srcRect/>
          <a:stretch>
            <a:fillRect/>
          </a:stretch>
        </p:blipFill>
        <p:spPr bwMode="auto">
          <a:xfrm>
            <a:off x="0" y="1339791"/>
            <a:ext cx="3794280" cy="4767393"/>
          </a:xfrm>
          <a:prstGeom prst="rect">
            <a:avLst/>
          </a:prstGeom>
          <a:noFill/>
          <a:ln w="9525">
            <a:noFill/>
            <a:miter lim="800000"/>
            <a:headEnd/>
            <a:tailEnd/>
          </a:ln>
          <a:effectLst/>
        </p:spPr>
      </p:pic>
      <p:sp>
        <p:nvSpPr>
          <p:cNvPr id="15" name="圆角矩形 14"/>
          <p:cNvSpPr/>
          <p:nvPr/>
        </p:nvSpPr>
        <p:spPr>
          <a:xfrm>
            <a:off x="528506" y="3120705"/>
            <a:ext cx="788566" cy="22650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5952" y="4295163"/>
            <a:ext cx="830510" cy="1929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451295" y="3363985"/>
            <a:ext cx="2013358" cy="2348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400961" y="5595457"/>
            <a:ext cx="2181138" cy="2097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txBox="1"/>
          <p:nvPr/>
        </p:nvSpPr>
        <p:spPr>
          <a:xfrm>
            <a:off x="8279934" y="3397541"/>
            <a:ext cx="3912066" cy="1754326"/>
          </a:xfrm>
          <a:prstGeom prst="rect">
            <a:avLst/>
          </a:prstGeom>
          <a:solidFill>
            <a:srgbClr val="FFFF00"/>
          </a:solidFill>
          <a:ln>
            <a:solidFill>
              <a:srgbClr val="FF0000"/>
            </a:solidFill>
          </a:ln>
        </p:spPr>
        <p:txBody>
          <a:bodyPr wrap="square" rtlCol="0">
            <a:spAutoFit/>
          </a:bodyPr>
          <a:lstStyle/>
          <a:p>
            <a:pPr>
              <a:buFont typeface="Arial" pitchFamily="34" charset="0"/>
              <a:buChar char="•"/>
            </a:pPr>
            <a:r>
              <a:rPr lang="zh-CN" altLang="en-US" dirty="0">
                <a:latin typeface="微软雅黑" pitchFamily="34" charset="-122"/>
                <a:ea typeface="微软雅黑" pitchFamily="34" charset="-122"/>
              </a:rPr>
              <a:t>从</a:t>
            </a:r>
            <a:r>
              <a:rPr lang="en-US" altLang="zh-CN" dirty="0">
                <a:latin typeface="微软雅黑" pitchFamily="34" charset="-122"/>
                <a:ea typeface="微软雅黑" pitchFamily="34" charset="-122"/>
              </a:rPr>
              <a:t>2026</a:t>
            </a:r>
            <a:r>
              <a:rPr lang="zh-CN" altLang="en-US" dirty="0">
                <a:latin typeface="微软雅黑" pitchFamily="34" charset="-122"/>
                <a:ea typeface="微软雅黑" pitchFamily="34" charset="-122"/>
              </a:rPr>
              <a:t>年</a:t>
            </a:r>
            <a:r>
              <a:rPr lang="en-US" altLang="zh-CN" dirty="0">
                <a:latin typeface="微软雅黑" pitchFamily="34" charset="-122"/>
                <a:ea typeface="微软雅黑" pitchFamily="34" charset="-122"/>
              </a:rPr>
              <a:t>1</a:t>
            </a:r>
            <a:r>
              <a:rPr lang="zh-CN" altLang="en-US" dirty="0">
                <a:latin typeface="微软雅黑" pitchFamily="34" charset="-122"/>
                <a:ea typeface="微软雅黑" pitchFamily="34" charset="-122"/>
              </a:rPr>
              <a:t>月</a:t>
            </a:r>
            <a:r>
              <a:rPr lang="en-US" altLang="zh-CN" dirty="0">
                <a:latin typeface="微软雅黑" pitchFamily="34" charset="-122"/>
                <a:ea typeface="微软雅黑" pitchFamily="34" charset="-122"/>
              </a:rPr>
              <a:t>1</a:t>
            </a:r>
            <a:r>
              <a:rPr lang="zh-CN" altLang="en-US" dirty="0">
                <a:latin typeface="微软雅黑" pitchFamily="34" charset="-122"/>
                <a:ea typeface="微软雅黑" pitchFamily="34" charset="-122"/>
              </a:rPr>
              <a:t>日起，物理学博士申请学位，</a:t>
            </a:r>
            <a:r>
              <a:rPr lang="en-US" altLang="zh-CN" dirty="0">
                <a:latin typeface="微软雅黑" pitchFamily="34" charset="-122"/>
                <a:ea typeface="微软雅黑" pitchFamily="34" charset="-122"/>
              </a:rPr>
              <a:t>EI</a:t>
            </a:r>
            <a:r>
              <a:rPr lang="zh-CN" altLang="en-US" dirty="0">
                <a:latin typeface="微软雅黑" pitchFamily="34" charset="-122"/>
                <a:ea typeface="微软雅黑" pitchFamily="34" charset="-122"/>
              </a:rPr>
              <a:t>和国际会议文章均不能用于申请学位</a:t>
            </a:r>
            <a:endParaRPr lang="en-US" altLang="zh-CN" dirty="0">
              <a:latin typeface="微软雅黑" pitchFamily="34" charset="-122"/>
              <a:ea typeface="微软雅黑" pitchFamily="34" charset="-122"/>
            </a:endParaRPr>
          </a:p>
          <a:p>
            <a:pPr>
              <a:buFont typeface="Arial" pitchFamily="34" charset="0"/>
              <a:buChar char="•"/>
            </a:pPr>
            <a:r>
              <a:rPr lang="zh-CN" altLang="en-US" dirty="0">
                <a:latin typeface="微软雅黑" pitchFamily="34" charset="-122"/>
                <a:ea typeface="微软雅黑" pitchFamily="34" charset="-122"/>
              </a:rPr>
              <a:t>导师第一、本人第二的文章只能有一篇</a:t>
            </a:r>
          </a:p>
          <a:p>
            <a:endParaRPr lang="zh-CN" altLang="en-US" dirty="0"/>
          </a:p>
        </p:txBody>
      </p:sp>
      <p:pic>
        <p:nvPicPr>
          <p:cNvPr id="2050" name="Picture 2"/>
          <p:cNvPicPr>
            <a:picLocks noChangeAspect="1" noChangeArrowheads="1"/>
          </p:cNvPicPr>
          <p:nvPr/>
        </p:nvPicPr>
        <p:blipFill>
          <a:blip r:embed="rId6"/>
          <a:srcRect/>
          <a:stretch>
            <a:fillRect/>
          </a:stretch>
        </p:blipFill>
        <p:spPr bwMode="auto">
          <a:xfrm>
            <a:off x="8160139" y="5209564"/>
            <a:ext cx="3891607" cy="1048755"/>
          </a:xfrm>
          <a:prstGeom prst="rect">
            <a:avLst/>
          </a:prstGeom>
          <a:noFill/>
          <a:ln w="9525">
            <a:noFill/>
            <a:miter lim="800000"/>
            <a:headEnd/>
            <a:tailEnd/>
          </a:ln>
          <a:effectLst/>
        </p:spPr>
      </p:pic>
    </p:spTree>
    <p:extLst>
      <p:ext uri="{BB962C8B-B14F-4D97-AF65-F5344CB8AC3E}">
        <p14:creationId xmlns:p14="http://schemas.microsoft.com/office/powerpoint/2010/main" val="22000030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b="1" dirty="0">
                <a:solidFill>
                  <a:srgbClr val="FFFF00"/>
                </a:solidFill>
              </a:rPr>
              <a:t>各学科学位授予标准</a:t>
            </a:r>
            <a:r>
              <a:rPr lang="en-US" altLang="zh-CN" sz="3600" b="1" dirty="0">
                <a:solidFill>
                  <a:srgbClr val="FFFF00"/>
                </a:solidFill>
              </a:rPr>
              <a:t>-</a:t>
            </a:r>
            <a:r>
              <a:rPr lang="zh-CN" altLang="en-US" sz="3600" b="1" dirty="0">
                <a:solidFill>
                  <a:srgbClr val="FFFF00"/>
                </a:solidFill>
              </a:rPr>
              <a:t>核科学与技术</a:t>
            </a:r>
          </a:p>
        </p:txBody>
      </p:sp>
      <p:pic>
        <p:nvPicPr>
          <p:cNvPr id="8194" name="Picture 2"/>
          <p:cNvPicPr>
            <a:picLocks noChangeAspect="1" noChangeArrowheads="1"/>
          </p:cNvPicPr>
          <p:nvPr/>
        </p:nvPicPr>
        <p:blipFill>
          <a:blip r:embed="rId2"/>
          <a:srcRect/>
          <a:stretch>
            <a:fillRect/>
          </a:stretch>
        </p:blipFill>
        <p:spPr bwMode="auto">
          <a:xfrm>
            <a:off x="638175" y="1342239"/>
            <a:ext cx="3932843" cy="4848225"/>
          </a:xfrm>
          <a:prstGeom prst="rect">
            <a:avLst/>
          </a:prstGeom>
          <a:noFill/>
          <a:ln w="9525">
            <a:solidFill>
              <a:srgbClr val="FF0000"/>
            </a:solidFill>
            <a:miter lim="800000"/>
            <a:headEnd/>
            <a:tailEnd/>
          </a:ln>
          <a:effectLst/>
        </p:spPr>
      </p:pic>
      <p:sp>
        <p:nvSpPr>
          <p:cNvPr id="4" name="内容占位符 2">
            <a:extLst/>
          </p:cNvPr>
          <p:cNvSpPr>
            <a:spLocks noGrp="1" noChangeArrowheads="1"/>
          </p:cNvSpPr>
          <p:nvPr>
            <p:ph idx="4294967295"/>
          </p:nvPr>
        </p:nvSpPr>
        <p:spPr>
          <a:xfrm>
            <a:off x="5092116" y="1300294"/>
            <a:ext cx="6442745" cy="4915948"/>
          </a:xfrm>
          <a:extLst/>
        </p:spPr>
        <p:txBody>
          <a:bodyPr>
            <a:normAutofit fontScale="62500" lnSpcReduction="20000"/>
          </a:bodyPr>
          <a:lstStyle/>
          <a:p>
            <a:pPr marL="0" indent="0">
              <a:buFontTx/>
              <a:buNone/>
              <a:defRPr/>
            </a:pPr>
            <a:r>
              <a:rPr lang="en-US" altLang="zh-CN" sz="2000" dirty="0">
                <a:highlight>
                  <a:srgbClr val="FFFF00"/>
                </a:highlight>
              </a:rPr>
              <a:t>                                                                           </a:t>
            </a:r>
            <a:endParaRPr lang="zh-CN" altLang="zh-CN" sz="2000" dirty="0">
              <a:highlight>
                <a:srgbClr val="FFFF00"/>
              </a:highlight>
            </a:endParaRPr>
          </a:p>
          <a:p>
            <a:pPr>
              <a:lnSpc>
                <a:spcPct val="170000"/>
              </a:lnSpc>
              <a:defRPr/>
            </a:pPr>
            <a:r>
              <a:rPr lang="zh-CN" altLang="zh-CN" sz="1800" dirty="0">
                <a:highlight>
                  <a:srgbClr val="FFFF00"/>
                </a:highlight>
                <a:latin typeface="+mn-ea"/>
                <a:ea typeface="+mn-ea"/>
              </a:rPr>
              <a:t>博士</a:t>
            </a:r>
            <a:r>
              <a:rPr lang="zh-CN" altLang="zh-CN" sz="1800" dirty="0">
                <a:latin typeface="+mn-ea"/>
                <a:ea typeface="+mn-ea"/>
              </a:rPr>
              <a:t>：满足下列条件之一可申请学位</a:t>
            </a:r>
          </a:p>
          <a:p>
            <a:pPr marL="0" indent="0">
              <a:lnSpc>
                <a:spcPct val="170000"/>
              </a:lnSpc>
              <a:buFontTx/>
              <a:buNone/>
              <a:defRPr/>
            </a:pPr>
            <a:r>
              <a:rPr lang="zh-CN" altLang="zh-CN" sz="1800" dirty="0">
                <a:latin typeface="+mn-ea"/>
                <a:ea typeface="+mn-ea"/>
              </a:rPr>
              <a:t>（</a:t>
            </a:r>
            <a:r>
              <a:rPr lang="en-US" altLang="zh-CN" sz="1800" dirty="0">
                <a:latin typeface="+mn-ea"/>
                <a:ea typeface="+mn-ea"/>
              </a:rPr>
              <a:t>1</a:t>
            </a:r>
            <a:r>
              <a:rPr lang="zh-CN" altLang="zh-CN" sz="1800" dirty="0">
                <a:latin typeface="+mn-ea"/>
                <a:ea typeface="+mn-ea"/>
              </a:rPr>
              <a:t>）</a:t>
            </a:r>
            <a:r>
              <a:rPr lang="en-US" altLang="zh-CN" sz="1800" dirty="0">
                <a:latin typeface="+mn-ea"/>
                <a:ea typeface="+mn-ea"/>
              </a:rPr>
              <a:t>2</a:t>
            </a:r>
            <a:r>
              <a:rPr lang="zh-CN" altLang="zh-CN" sz="1800" dirty="0">
                <a:latin typeface="+mn-ea"/>
                <a:ea typeface="+mn-ea"/>
              </a:rPr>
              <a:t>篇论文，</a:t>
            </a:r>
            <a:r>
              <a:rPr lang="en-US" altLang="zh-CN" sz="1800" dirty="0">
                <a:latin typeface="+mn-ea"/>
                <a:ea typeface="+mn-ea"/>
              </a:rPr>
              <a:t>1</a:t>
            </a:r>
            <a:r>
              <a:rPr lang="zh-CN" altLang="zh-CN" sz="1800" dirty="0">
                <a:latin typeface="+mn-ea"/>
                <a:ea typeface="+mn-ea"/>
              </a:rPr>
              <a:t>篇</a:t>
            </a:r>
            <a:r>
              <a:rPr lang="en-US" altLang="zh-CN" sz="1800" dirty="0">
                <a:latin typeface="+mn-ea"/>
                <a:ea typeface="+mn-ea"/>
              </a:rPr>
              <a:t>SCI</a:t>
            </a:r>
            <a:r>
              <a:rPr lang="zh-CN" altLang="zh-CN" sz="1800" dirty="0">
                <a:latin typeface="+mn-ea"/>
                <a:ea typeface="+mn-ea"/>
              </a:rPr>
              <a:t>或</a:t>
            </a:r>
            <a:r>
              <a:rPr lang="en-US" altLang="zh-CN" sz="1800" dirty="0">
                <a:latin typeface="+mn-ea"/>
                <a:ea typeface="+mn-ea"/>
              </a:rPr>
              <a:t>EI</a:t>
            </a:r>
            <a:r>
              <a:rPr lang="zh-CN" altLang="zh-CN" sz="1800" dirty="0">
                <a:latin typeface="+mn-ea"/>
                <a:ea typeface="+mn-ea"/>
              </a:rPr>
              <a:t>，</a:t>
            </a:r>
            <a:r>
              <a:rPr lang="en-US" altLang="zh-CN" sz="1800" dirty="0">
                <a:latin typeface="+mn-ea"/>
                <a:ea typeface="+mn-ea"/>
              </a:rPr>
              <a:t>1</a:t>
            </a:r>
            <a:r>
              <a:rPr lang="zh-CN" altLang="zh-CN" sz="1800" dirty="0">
                <a:latin typeface="+mn-ea"/>
                <a:ea typeface="+mn-ea"/>
              </a:rPr>
              <a:t>篇中文核心期刊（本人第一作者、导师署名不计在内、科大第一单位）；</a:t>
            </a:r>
          </a:p>
          <a:p>
            <a:pPr marL="0" indent="0">
              <a:lnSpc>
                <a:spcPct val="170000"/>
              </a:lnSpc>
              <a:buFontTx/>
              <a:buNone/>
              <a:defRPr/>
            </a:pPr>
            <a:r>
              <a:rPr lang="zh-CN" altLang="zh-CN" sz="1800" dirty="0">
                <a:latin typeface="+mn-ea"/>
                <a:ea typeface="+mn-ea"/>
              </a:rPr>
              <a:t>（</a:t>
            </a:r>
            <a:r>
              <a:rPr lang="en-US" altLang="zh-CN" sz="1800" dirty="0">
                <a:latin typeface="+mn-ea"/>
                <a:ea typeface="+mn-ea"/>
              </a:rPr>
              <a:t>2</a:t>
            </a:r>
            <a:r>
              <a:rPr lang="zh-CN" altLang="zh-CN" sz="1800" dirty="0">
                <a:latin typeface="+mn-ea"/>
                <a:ea typeface="+mn-ea"/>
              </a:rPr>
              <a:t>）</a:t>
            </a:r>
            <a:r>
              <a:rPr lang="en-US" altLang="zh-CN" sz="1800" dirty="0">
                <a:latin typeface="+mn-ea"/>
                <a:ea typeface="+mn-ea"/>
              </a:rPr>
              <a:t>2</a:t>
            </a:r>
            <a:r>
              <a:rPr lang="zh-CN" altLang="zh-CN" sz="1800" dirty="0">
                <a:latin typeface="+mn-ea"/>
                <a:ea typeface="+mn-ea"/>
              </a:rPr>
              <a:t>篇都是</a:t>
            </a:r>
            <a:r>
              <a:rPr lang="en-US" altLang="zh-CN" sz="1800" dirty="0">
                <a:latin typeface="+mn-ea"/>
                <a:ea typeface="+mn-ea"/>
              </a:rPr>
              <a:t>SCI</a:t>
            </a:r>
            <a:r>
              <a:rPr lang="zh-CN" altLang="zh-CN" sz="1800" dirty="0">
                <a:latin typeface="+mn-ea"/>
                <a:ea typeface="+mn-ea"/>
              </a:rPr>
              <a:t>或</a:t>
            </a:r>
            <a:r>
              <a:rPr lang="en-US" altLang="zh-CN" sz="1800" dirty="0">
                <a:latin typeface="+mn-ea"/>
                <a:ea typeface="+mn-ea"/>
              </a:rPr>
              <a:t>EI</a:t>
            </a:r>
            <a:r>
              <a:rPr lang="zh-CN" altLang="zh-CN" sz="1800" dirty="0">
                <a:latin typeface="+mn-ea"/>
                <a:ea typeface="+mn-ea"/>
              </a:rPr>
              <a:t>（本人第一作者、导师署名不计在内、科大第一单位）；</a:t>
            </a:r>
          </a:p>
          <a:p>
            <a:pPr marL="0" indent="0">
              <a:lnSpc>
                <a:spcPct val="170000"/>
              </a:lnSpc>
              <a:buFontTx/>
              <a:buNone/>
              <a:defRPr/>
            </a:pPr>
            <a:r>
              <a:rPr lang="zh-CN" altLang="zh-CN" sz="1800" dirty="0">
                <a:latin typeface="+mn-ea"/>
                <a:ea typeface="+mn-ea"/>
              </a:rPr>
              <a:t>（</a:t>
            </a:r>
            <a:r>
              <a:rPr lang="en-US" altLang="zh-CN" sz="1800" dirty="0">
                <a:latin typeface="+mn-ea"/>
                <a:ea typeface="+mn-ea"/>
              </a:rPr>
              <a:t>3</a:t>
            </a:r>
            <a:r>
              <a:rPr lang="zh-CN" altLang="zh-CN" sz="1800" dirty="0">
                <a:latin typeface="+mn-ea"/>
                <a:ea typeface="+mn-ea"/>
              </a:rPr>
              <a:t>）</a:t>
            </a:r>
            <a:r>
              <a:rPr lang="en-US" altLang="zh-CN" sz="1800" dirty="0">
                <a:latin typeface="+mn-ea"/>
                <a:ea typeface="+mn-ea"/>
              </a:rPr>
              <a:t>1</a:t>
            </a:r>
            <a:r>
              <a:rPr lang="zh-CN" altLang="zh-CN" sz="1800" dirty="0">
                <a:latin typeface="+mn-ea"/>
                <a:ea typeface="+mn-ea"/>
              </a:rPr>
              <a:t>篇</a:t>
            </a:r>
            <a:r>
              <a:rPr lang="en-US" altLang="zh-CN" sz="1800" dirty="0">
                <a:latin typeface="+mn-ea"/>
                <a:ea typeface="+mn-ea"/>
              </a:rPr>
              <a:t>SCI</a:t>
            </a:r>
            <a:r>
              <a:rPr lang="zh-CN" altLang="zh-CN" sz="1800" dirty="0">
                <a:latin typeface="+mn-ea"/>
                <a:ea typeface="+mn-ea"/>
              </a:rPr>
              <a:t>或</a:t>
            </a:r>
            <a:r>
              <a:rPr lang="en-US" altLang="zh-CN" sz="1800" dirty="0">
                <a:latin typeface="+mn-ea"/>
                <a:ea typeface="+mn-ea"/>
              </a:rPr>
              <a:t>EI </a:t>
            </a:r>
            <a:r>
              <a:rPr lang="zh-CN" altLang="zh-CN" sz="1800" dirty="0">
                <a:latin typeface="+mn-ea"/>
                <a:ea typeface="+mn-ea"/>
              </a:rPr>
              <a:t>以及</a:t>
            </a:r>
            <a:r>
              <a:rPr lang="en-US" altLang="zh-CN" sz="1800" dirty="0">
                <a:latin typeface="+mn-ea"/>
                <a:ea typeface="+mn-ea"/>
              </a:rPr>
              <a:t>1</a:t>
            </a:r>
            <a:r>
              <a:rPr lang="zh-CN" altLang="zh-CN" sz="1800" dirty="0">
                <a:latin typeface="+mn-ea"/>
                <a:ea typeface="+mn-ea"/>
              </a:rPr>
              <a:t>项已授权的发明专利（等同于在国内期刊上发表</a:t>
            </a:r>
            <a:r>
              <a:rPr lang="en-US" altLang="zh-CN" sz="1800" dirty="0">
                <a:latin typeface="+mn-ea"/>
                <a:ea typeface="+mn-ea"/>
              </a:rPr>
              <a:t>1</a:t>
            </a:r>
            <a:r>
              <a:rPr lang="zh-CN" altLang="zh-CN" sz="1800" dirty="0">
                <a:latin typeface="+mn-ea"/>
                <a:ea typeface="+mn-ea"/>
              </a:rPr>
              <a:t>篇论文，排名第一，导师署名不计在内）。</a:t>
            </a:r>
            <a:endParaRPr lang="en-US" altLang="zh-CN" sz="1800" dirty="0">
              <a:latin typeface="+mn-ea"/>
              <a:ea typeface="+mn-ea"/>
            </a:endParaRPr>
          </a:p>
          <a:p>
            <a:pPr marL="0" indent="0">
              <a:lnSpc>
                <a:spcPct val="170000"/>
              </a:lnSpc>
              <a:buFontTx/>
              <a:buNone/>
              <a:defRPr/>
            </a:pPr>
            <a:endParaRPr lang="zh-CN" altLang="zh-CN" sz="1800" dirty="0">
              <a:latin typeface="+mn-ea"/>
              <a:ea typeface="+mn-ea"/>
            </a:endParaRPr>
          </a:p>
          <a:p>
            <a:pPr>
              <a:lnSpc>
                <a:spcPct val="170000"/>
              </a:lnSpc>
              <a:defRPr/>
            </a:pPr>
            <a:r>
              <a:rPr lang="zh-CN" altLang="zh-CN" sz="1800" dirty="0">
                <a:highlight>
                  <a:srgbClr val="FFFF00"/>
                </a:highlight>
                <a:latin typeface="+mn-ea"/>
                <a:ea typeface="+mn-ea"/>
              </a:rPr>
              <a:t>硕士</a:t>
            </a:r>
            <a:r>
              <a:rPr lang="zh-CN" altLang="zh-CN" sz="1800" dirty="0">
                <a:latin typeface="+mn-ea"/>
                <a:ea typeface="+mn-ea"/>
              </a:rPr>
              <a:t>：满足下列条件之一可申请学位</a:t>
            </a:r>
          </a:p>
          <a:p>
            <a:pPr marL="0" indent="0">
              <a:lnSpc>
                <a:spcPct val="170000"/>
              </a:lnSpc>
              <a:buFontTx/>
              <a:buNone/>
              <a:defRPr/>
            </a:pPr>
            <a:r>
              <a:rPr lang="zh-CN" altLang="zh-CN" sz="1800" dirty="0">
                <a:latin typeface="+mn-ea"/>
                <a:ea typeface="+mn-ea"/>
              </a:rPr>
              <a:t>（</a:t>
            </a:r>
            <a:r>
              <a:rPr lang="en-US" altLang="zh-CN" sz="1800" dirty="0">
                <a:latin typeface="+mn-ea"/>
                <a:ea typeface="+mn-ea"/>
              </a:rPr>
              <a:t>1</a:t>
            </a:r>
            <a:r>
              <a:rPr lang="zh-CN" altLang="zh-CN" sz="1800" dirty="0">
                <a:latin typeface="+mn-ea"/>
                <a:ea typeface="+mn-ea"/>
              </a:rPr>
              <a:t>）</a:t>
            </a:r>
            <a:r>
              <a:rPr lang="en-US" altLang="zh-CN" sz="1800" dirty="0">
                <a:latin typeface="+mn-ea"/>
                <a:ea typeface="+mn-ea"/>
              </a:rPr>
              <a:t>1</a:t>
            </a:r>
            <a:r>
              <a:rPr lang="zh-CN" altLang="zh-CN" sz="1800" dirty="0">
                <a:latin typeface="+mn-ea"/>
                <a:ea typeface="+mn-ea"/>
              </a:rPr>
              <a:t>篇中文核心期刊论文（本人第一作者、导师署名不计在内、科大第一单位）；</a:t>
            </a:r>
            <a:endParaRPr lang="en-US" altLang="zh-CN" sz="1800" dirty="0">
              <a:latin typeface="+mn-ea"/>
              <a:ea typeface="+mn-ea"/>
            </a:endParaRPr>
          </a:p>
          <a:p>
            <a:pPr marL="0" indent="0">
              <a:lnSpc>
                <a:spcPct val="170000"/>
              </a:lnSpc>
              <a:buFontTx/>
              <a:buNone/>
              <a:defRPr/>
            </a:pPr>
            <a:r>
              <a:rPr lang="zh-CN" altLang="zh-CN" sz="1800" dirty="0">
                <a:latin typeface="+mn-ea"/>
                <a:ea typeface="+mn-ea"/>
              </a:rPr>
              <a:t>（</a:t>
            </a:r>
            <a:r>
              <a:rPr lang="en-US" altLang="zh-CN" sz="1800" dirty="0">
                <a:latin typeface="+mn-ea"/>
                <a:ea typeface="+mn-ea"/>
              </a:rPr>
              <a:t>2</a:t>
            </a:r>
            <a:r>
              <a:rPr lang="zh-CN" altLang="zh-CN" sz="1800" dirty="0">
                <a:latin typeface="+mn-ea"/>
                <a:ea typeface="+mn-ea"/>
              </a:rPr>
              <a:t>）</a:t>
            </a:r>
            <a:r>
              <a:rPr lang="en-US" altLang="zh-CN" sz="1800" dirty="0">
                <a:latin typeface="+mn-ea"/>
                <a:ea typeface="+mn-ea"/>
              </a:rPr>
              <a:t>1</a:t>
            </a:r>
            <a:r>
              <a:rPr lang="zh-CN" altLang="zh-CN" sz="1800" dirty="0">
                <a:latin typeface="+mn-ea"/>
                <a:ea typeface="+mn-ea"/>
              </a:rPr>
              <a:t>篇</a:t>
            </a:r>
            <a:r>
              <a:rPr lang="en-US" altLang="zh-CN" sz="1800" dirty="0">
                <a:latin typeface="+mn-ea"/>
                <a:ea typeface="+mn-ea"/>
              </a:rPr>
              <a:t>SCI</a:t>
            </a:r>
            <a:r>
              <a:rPr lang="zh-CN" altLang="zh-CN" sz="1800" dirty="0">
                <a:latin typeface="+mn-ea"/>
                <a:ea typeface="+mn-ea"/>
              </a:rPr>
              <a:t>或</a:t>
            </a:r>
            <a:r>
              <a:rPr lang="en-US" altLang="zh-CN" sz="1800" dirty="0">
                <a:latin typeface="+mn-ea"/>
                <a:ea typeface="+mn-ea"/>
              </a:rPr>
              <a:t>EI</a:t>
            </a:r>
            <a:r>
              <a:rPr lang="zh-CN" altLang="zh-CN" sz="1800" dirty="0">
                <a:latin typeface="+mn-ea"/>
                <a:ea typeface="+mn-ea"/>
              </a:rPr>
              <a:t>（本人第一作者、导师署名不计在内、科大第一单位）；</a:t>
            </a:r>
            <a:endParaRPr lang="en-US" altLang="zh-CN" sz="1800" dirty="0">
              <a:latin typeface="+mn-ea"/>
              <a:ea typeface="+mn-ea"/>
            </a:endParaRPr>
          </a:p>
          <a:p>
            <a:pPr marL="0" indent="0">
              <a:lnSpc>
                <a:spcPct val="170000"/>
              </a:lnSpc>
              <a:buFontTx/>
              <a:buNone/>
              <a:defRPr/>
            </a:pPr>
            <a:r>
              <a:rPr lang="zh-CN" altLang="zh-CN" sz="1800" dirty="0">
                <a:latin typeface="+mn-ea"/>
                <a:ea typeface="+mn-ea"/>
              </a:rPr>
              <a:t>（</a:t>
            </a:r>
            <a:r>
              <a:rPr lang="en-US" altLang="zh-CN" sz="1800" dirty="0">
                <a:latin typeface="+mn-ea"/>
                <a:ea typeface="+mn-ea"/>
              </a:rPr>
              <a:t>2</a:t>
            </a:r>
            <a:r>
              <a:rPr lang="zh-CN" altLang="zh-CN" sz="1800" dirty="0">
                <a:latin typeface="+mn-ea"/>
                <a:ea typeface="+mn-ea"/>
              </a:rPr>
              <a:t>）取得</a:t>
            </a:r>
            <a:r>
              <a:rPr lang="en-US" altLang="zh-CN" sz="1800" dirty="0">
                <a:latin typeface="+mn-ea"/>
                <a:ea typeface="+mn-ea"/>
              </a:rPr>
              <a:t>1</a:t>
            </a:r>
            <a:r>
              <a:rPr lang="zh-CN" altLang="zh-CN" sz="1800" dirty="0">
                <a:latin typeface="+mn-ea"/>
                <a:ea typeface="+mn-ea"/>
              </a:rPr>
              <a:t>项已授权的发明专利（等同于在国内期刊上发表</a:t>
            </a:r>
            <a:r>
              <a:rPr lang="en-US" altLang="zh-CN" sz="1800" dirty="0">
                <a:latin typeface="+mn-ea"/>
                <a:ea typeface="+mn-ea"/>
              </a:rPr>
              <a:t>1</a:t>
            </a:r>
            <a:r>
              <a:rPr lang="zh-CN" altLang="zh-CN" sz="1800" dirty="0">
                <a:latin typeface="+mn-ea"/>
                <a:ea typeface="+mn-ea"/>
              </a:rPr>
              <a:t>篇论文，排名第一，导师署名不计在内）。</a:t>
            </a:r>
          </a:p>
          <a:p>
            <a:pPr marL="0" indent="0" eaLnBrk="1" hangingPunct="1">
              <a:lnSpc>
                <a:spcPct val="150000"/>
              </a:lnSpc>
              <a:buFontTx/>
              <a:buNone/>
              <a:defRPr/>
            </a:pPr>
            <a:endParaRPr lang="en-US" altLang="zh-CN" sz="2200" b="1" dirty="0">
              <a:solidFill>
                <a:schemeClr val="bg1"/>
              </a:solidFill>
              <a:latin typeface="宋体" panose="02010600030101010101" pitchFamily="2" charset="-122"/>
            </a:endParaRPr>
          </a:p>
        </p:txBody>
      </p:sp>
    </p:spTree>
    <p:extLst>
      <p:ext uri="{BB962C8B-B14F-4D97-AF65-F5344CB8AC3E}">
        <p14:creationId xmlns:p14="http://schemas.microsoft.com/office/powerpoint/2010/main" val="2200003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空心弧 11"/>
          <p:cNvSpPr/>
          <p:nvPr/>
        </p:nvSpPr>
        <p:spPr>
          <a:xfrm>
            <a:off x="719285" y="1284515"/>
            <a:ext cx="5156368" cy="5156368"/>
          </a:xfrm>
          <a:prstGeom prst="blockArc">
            <a:avLst>
              <a:gd name="adj1" fmla="val 18900000"/>
              <a:gd name="adj2" fmla="val 2700000"/>
              <a:gd name="adj3" fmla="val 344"/>
            </a:avLst>
          </a:prstGeom>
          <a:noFill/>
          <a:ln w="12700" cap="flat" cmpd="sng" algn="ctr">
            <a:solidFill>
              <a:srgbClr val="5B9BD5">
                <a:shade val="60000"/>
                <a:hueOff val="0"/>
                <a:satOff val="0"/>
                <a:lumOff val="0"/>
                <a:alphaOff val="0"/>
              </a:srgbClr>
            </a:solidFill>
            <a:prstDash val="solid"/>
            <a:miter lim="800000"/>
          </a:ln>
          <a:effectLst/>
          <a:scene3d>
            <a:camera prst="orthographicFront"/>
            <a:lightRig rig="flat" dir="t"/>
          </a:scene3d>
          <a:sp3d prstMaterial="matte"/>
        </p:spPr>
        <p:style>
          <a:lnRef idx="2">
            <a:scrgbClr r="0" g="0" b="0"/>
          </a:lnRef>
          <a:fillRef idx="0">
            <a:scrgbClr r="0" g="0" b="0"/>
          </a:fillRef>
          <a:effectRef idx="0">
            <a:scrgbClr r="0" g="0" b="0"/>
          </a:effectRef>
          <a:fontRef idx="minor">
            <a:schemeClr val="tx1">
              <a:hueOff val="0"/>
              <a:satOff val="0"/>
              <a:lumOff val="0"/>
              <a:alphaOff val="0"/>
            </a:schemeClr>
          </a:fontRef>
        </p:style>
      </p:sp>
      <p:grpSp>
        <p:nvGrpSpPr>
          <p:cNvPr id="9" name="组合 8"/>
          <p:cNvGrpSpPr/>
          <p:nvPr/>
        </p:nvGrpSpPr>
        <p:grpSpPr>
          <a:xfrm>
            <a:off x="5490878" y="3120702"/>
            <a:ext cx="6251122" cy="1093740"/>
            <a:chOff x="340639" y="546945"/>
            <a:chExt cx="6251122" cy="1093740"/>
          </a:xfrm>
          <a:scene3d>
            <a:camera prst="orthographicFront"/>
            <a:lightRig rig="flat" dir="t"/>
          </a:scene3d>
        </p:grpSpPr>
        <p:sp>
          <p:nvSpPr>
            <p:cNvPr id="10" name="矩形 9"/>
            <p:cNvSpPr/>
            <p:nvPr/>
          </p:nvSpPr>
          <p:spPr>
            <a:xfrm>
              <a:off x="703782" y="546946"/>
              <a:ext cx="5887979" cy="1093739"/>
            </a:xfrm>
            <a:prstGeom prst="rect">
              <a:avLst/>
            </a:prstGeom>
            <a:gradFill rotWithShape="0">
              <a:gsLst>
                <a:gs pos="0">
                  <a:srgbClr val="5B9BD5">
                    <a:hueOff val="0"/>
                    <a:satOff val="0"/>
                    <a:lumOff val="0"/>
                    <a:alphaOff val="0"/>
                    <a:satMod val="103000"/>
                    <a:lumMod val="102000"/>
                    <a:tint val="94000"/>
                  </a:srgbClr>
                </a:gs>
                <a:gs pos="50000">
                  <a:srgbClr val="5B9BD5">
                    <a:hueOff val="0"/>
                    <a:satOff val="0"/>
                    <a:lumOff val="0"/>
                    <a:alphaOff val="0"/>
                    <a:satMod val="110000"/>
                    <a:lumMod val="100000"/>
                    <a:shade val="100000"/>
                  </a:srgbClr>
                </a:gs>
                <a:gs pos="100000">
                  <a:srgbClr val="5B9BD5">
                    <a:hueOff val="0"/>
                    <a:satOff val="0"/>
                    <a:lumOff val="0"/>
                    <a:alphaOff val="0"/>
                    <a:lumMod val="99000"/>
                    <a:satMod val="120000"/>
                    <a:shade val="78000"/>
                  </a:srgbClr>
                </a:gs>
              </a:gsLst>
              <a:lin ang="5400000" scaled="0"/>
            </a:gradFill>
            <a:ln>
              <a:noFill/>
            </a:ln>
            <a:effectLst/>
            <a:sp3d prstMaterial="plastic">
              <a:bevelT w="120900" h="88900"/>
              <a:bevelB w="88900" h="31750" prst="angle"/>
            </a:sp3d>
          </p:spPr>
          <p:style>
            <a:lnRef idx="0">
              <a:scrgbClr r="0" g="0" b="0"/>
            </a:lnRef>
            <a:fillRef idx="3">
              <a:scrgbClr r="0" g="0" b="0"/>
            </a:fillRef>
            <a:effectRef idx="2">
              <a:scrgbClr r="0" g="0" b="0"/>
            </a:effectRef>
            <a:fontRef idx="minor">
              <a:schemeClr val="lt1"/>
            </a:fontRef>
          </p:style>
          <p:txBody>
            <a:bodyPr/>
            <a:lstStyle/>
            <a:p>
              <a:r>
                <a:rPr lang="en-US" altLang="zh-CN" dirty="0"/>
                <a:t> </a:t>
              </a:r>
              <a:endParaRPr lang="zh-CN" altLang="en-US" dirty="0"/>
            </a:p>
          </p:txBody>
        </p:sp>
        <p:sp>
          <p:nvSpPr>
            <p:cNvPr id="11" name="矩形 10"/>
            <p:cNvSpPr/>
            <p:nvPr/>
          </p:nvSpPr>
          <p:spPr>
            <a:xfrm>
              <a:off x="340639" y="546945"/>
              <a:ext cx="5887979" cy="1093739"/>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868156" tIns="109220" rIns="109220" bIns="109220" numCol="1" spcCol="1270" anchor="ctr" anchorCtr="0">
              <a:noAutofit/>
            </a:bodyPr>
            <a:lstStyle/>
            <a:p>
              <a:pPr lvl="0" algn="l" defTabSz="1911350">
                <a:lnSpc>
                  <a:spcPct val="90000"/>
                </a:lnSpc>
                <a:spcBef>
                  <a:spcPct val="0"/>
                </a:spcBef>
                <a:spcAft>
                  <a:spcPct val="35000"/>
                </a:spcAft>
              </a:pPr>
              <a:r>
                <a:rPr lang="zh-CN" altLang="en-US" sz="4300" b="1" kern="1200" dirty="0">
                  <a:solidFill>
                    <a:sysClr val="windowText" lastClr="000000"/>
                  </a:solidFill>
                  <a:latin typeface="微软雅黑" panose="020B0503020204020204" pitchFamily="34" charset="-122"/>
                  <a:ea typeface="微软雅黑" panose="020B0503020204020204" pitchFamily="34" charset="-122"/>
                  <a:cs typeface="+mn-cs"/>
                </a:rPr>
                <a:t>        </a:t>
              </a:r>
              <a:r>
                <a:rPr lang="zh-CN" altLang="en-US" sz="4300" b="1" kern="1200" dirty="0">
                  <a:solidFill>
                    <a:schemeClr val="tx1"/>
                  </a:solidFill>
                  <a:latin typeface="微软雅黑" panose="020B0503020204020204" pitchFamily="34" charset="-122"/>
                  <a:ea typeface="微软雅黑" panose="020B0503020204020204" pitchFamily="34" charset="-122"/>
                  <a:cs typeface="+mn-cs"/>
                </a:rPr>
                <a:t>论文送审</a:t>
              </a:r>
            </a:p>
          </p:txBody>
        </p:sp>
      </p:grpSp>
      <p:pic>
        <p:nvPicPr>
          <p:cNvPr id="25" name="图片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8225" y="2895716"/>
            <a:ext cx="1600654" cy="1698653"/>
          </a:xfrm>
          <a:prstGeom prst="rect">
            <a:avLst/>
          </a:prstGeom>
        </p:spPr>
      </p:pic>
      <p:sp>
        <p:nvSpPr>
          <p:cNvPr id="15" name="椭圆 14"/>
          <p:cNvSpPr/>
          <p:nvPr/>
        </p:nvSpPr>
        <p:spPr>
          <a:xfrm>
            <a:off x="4931368" y="2965393"/>
            <a:ext cx="1465011" cy="1404359"/>
          </a:xfrm>
          <a:prstGeom prst="ellipse">
            <a:avLst/>
          </a:prstGeom>
          <a:solidFill>
            <a:srgbClr val="FF0000"/>
          </a:solidFill>
          <a:ln w="25400" cap="flat" cmpd="sng" algn="ctr">
            <a:noFill/>
            <a:prstDash val="solid"/>
          </a:ln>
          <a:effectLst/>
          <a:scene3d>
            <a:camera prst="orthographicFront"/>
            <a:lightRig rig="threePt" dir="t"/>
          </a:scene3d>
          <a:sp3d>
            <a:bevelT/>
          </a:sp3d>
        </p:spPr>
        <p:txBody>
          <a:bodyPr rtlCol="0" anchor="ctr"/>
          <a:lstStyle/>
          <a:p>
            <a:pPr algn="ctr" defTabSz="914400">
              <a:defRPr/>
            </a:pPr>
            <a:r>
              <a:rPr lang="en-US" altLang="zh-CN" sz="7200"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7200"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0958473"/>
      </p:ext>
    </p:extLst>
  </p:cSld>
  <p:clrMapOvr>
    <a:masterClrMapping/>
  </p:clrMapOvr>
  <mc:AlternateContent xmlns:mc="http://schemas.openxmlformats.org/markup-compatibility/2006" xmlns:p14="http://schemas.microsoft.com/office/powerpoint/2010/main">
    <mc:Choice Requires="p14">
      <p:transition spd="slow" p14:dur="2000" advTm="30135"/>
    </mc:Choice>
    <mc:Fallback xmlns="">
      <p:transition spd="slow" advTm="30135"/>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b="1" dirty="0">
                <a:solidFill>
                  <a:srgbClr val="FFFF00"/>
                </a:solidFill>
              </a:rPr>
              <a:t>各学科学位授予标准</a:t>
            </a:r>
            <a:r>
              <a:rPr lang="en-US" altLang="zh-CN" sz="3600" b="1" dirty="0">
                <a:solidFill>
                  <a:srgbClr val="FFFF00"/>
                </a:solidFill>
              </a:rPr>
              <a:t>-</a:t>
            </a:r>
            <a:r>
              <a:rPr lang="zh-CN" altLang="en-US" sz="3600" b="1" dirty="0">
                <a:solidFill>
                  <a:srgbClr val="FFFF00"/>
                </a:solidFill>
              </a:rPr>
              <a:t>能源动力</a:t>
            </a:r>
          </a:p>
        </p:txBody>
      </p:sp>
      <p:sp>
        <p:nvSpPr>
          <p:cNvPr id="10" name="TextBox 9"/>
          <p:cNvSpPr txBox="1"/>
          <p:nvPr/>
        </p:nvSpPr>
        <p:spPr>
          <a:xfrm>
            <a:off x="276836" y="1350629"/>
            <a:ext cx="3254929" cy="461665"/>
          </a:xfrm>
          <a:prstGeom prst="rect">
            <a:avLst/>
          </a:prstGeom>
          <a:solidFill>
            <a:srgbClr val="FFC000"/>
          </a:solidFill>
        </p:spPr>
        <p:txBody>
          <a:bodyPr wrap="square" rtlCol="0">
            <a:spAutoFit/>
          </a:bodyPr>
          <a:lstStyle/>
          <a:p>
            <a:r>
              <a:rPr lang="zh-CN" altLang="en-US" sz="2400" dirty="0">
                <a:latin typeface="华文琥珀" pitchFamily="2" charset="-122"/>
                <a:ea typeface="华文琥珀" pitchFamily="2" charset="-122"/>
              </a:rPr>
              <a:t>工程博士参与项目要求</a:t>
            </a:r>
          </a:p>
        </p:txBody>
      </p:sp>
      <p:sp>
        <p:nvSpPr>
          <p:cNvPr id="13" name="TextBox 12"/>
          <p:cNvSpPr txBox="1"/>
          <p:nvPr/>
        </p:nvSpPr>
        <p:spPr>
          <a:xfrm>
            <a:off x="135625" y="1779864"/>
            <a:ext cx="8588925" cy="1338828"/>
          </a:xfrm>
          <a:prstGeom prst="rect">
            <a:avLst/>
          </a:prstGeom>
          <a:noFill/>
          <a:ln>
            <a:noFill/>
          </a:ln>
        </p:spPr>
        <p:txBody>
          <a:bodyPr wrap="square" rtlCol="0">
            <a:spAutoFit/>
          </a:bodyPr>
          <a:lstStyle/>
          <a:p>
            <a:pPr>
              <a:lnSpc>
                <a:spcPct val="150000"/>
              </a:lnSpc>
            </a:pPr>
            <a:r>
              <a:rPr lang="zh-CN" altLang="en-US" dirty="0">
                <a:latin typeface="微软雅黑" pitchFamily="34" charset="-122"/>
                <a:ea typeface="微软雅黑" pitchFamily="34" charset="-122"/>
              </a:rPr>
              <a:t>工程类博士专业学位研究生在学期间须参与工程相关领域的重大、重点工程项目，其中单个国家级或省部级重大、重点工程项目经费应</a:t>
            </a:r>
            <a:r>
              <a:rPr lang="zh-CN" altLang="en-US" b="1" dirty="0">
                <a:solidFill>
                  <a:srgbClr val="FF0000"/>
                </a:solidFill>
                <a:latin typeface="微软雅黑" pitchFamily="34" charset="-122"/>
                <a:ea typeface="微软雅黑" pitchFamily="34" charset="-122"/>
              </a:rPr>
              <a:t>不少于</a:t>
            </a:r>
            <a:r>
              <a:rPr lang="en-US" altLang="zh-CN" b="1" dirty="0">
                <a:solidFill>
                  <a:srgbClr val="FF0000"/>
                </a:solidFill>
                <a:latin typeface="微软雅黑" pitchFamily="34" charset="-122"/>
                <a:ea typeface="微软雅黑" pitchFamily="34" charset="-122"/>
              </a:rPr>
              <a:t>100</a:t>
            </a:r>
            <a:r>
              <a:rPr lang="zh-CN" altLang="en-US" b="1" dirty="0">
                <a:solidFill>
                  <a:srgbClr val="FF0000"/>
                </a:solidFill>
                <a:latin typeface="微软雅黑" pitchFamily="34" charset="-122"/>
                <a:ea typeface="微软雅黑" pitchFamily="34" charset="-122"/>
              </a:rPr>
              <a:t>万元</a:t>
            </a:r>
            <a:r>
              <a:rPr lang="zh-CN" altLang="en-US" dirty="0">
                <a:latin typeface="微软雅黑" pitchFamily="34" charset="-122"/>
                <a:ea typeface="微软雅黑" pitchFamily="34" charset="-122"/>
              </a:rPr>
              <a:t>，单个市级或行业企业重大、重点工程项目经费应</a:t>
            </a:r>
            <a:r>
              <a:rPr lang="zh-CN" altLang="en-US" b="1" dirty="0">
                <a:solidFill>
                  <a:srgbClr val="FF0000"/>
                </a:solidFill>
                <a:latin typeface="微软雅黑" pitchFamily="34" charset="-122"/>
                <a:ea typeface="微软雅黑" pitchFamily="34" charset="-122"/>
              </a:rPr>
              <a:t>不少于 </a:t>
            </a:r>
            <a:r>
              <a:rPr lang="en-US" altLang="zh-CN" b="1" dirty="0">
                <a:solidFill>
                  <a:srgbClr val="FF0000"/>
                </a:solidFill>
                <a:latin typeface="微软雅黑" pitchFamily="34" charset="-122"/>
                <a:ea typeface="微软雅黑" pitchFamily="34" charset="-122"/>
              </a:rPr>
              <a:t>200 </a:t>
            </a:r>
            <a:r>
              <a:rPr lang="zh-CN" altLang="en-US" b="1" dirty="0">
                <a:solidFill>
                  <a:srgbClr val="FF0000"/>
                </a:solidFill>
                <a:latin typeface="微软雅黑" pitchFamily="34" charset="-122"/>
                <a:ea typeface="微软雅黑" pitchFamily="34" charset="-122"/>
              </a:rPr>
              <a:t>万元</a:t>
            </a:r>
            <a:r>
              <a:rPr lang="zh-CN" altLang="en-US" dirty="0"/>
              <a:t>。</a:t>
            </a:r>
          </a:p>
        </p:txBody>
      </p:sp>
      <p:sp>
        <p:nvSpPr>
          <p:cNvPr id="8" name="TextBox 7"/>
          <p:cNvSpPr txBox="1"/>
          <p:nvPr/>
        </p:nvSpPr>
        <p:spPr>
          <a:xfrm>
            <a:off x="285225" y="3330429"/>
            <a:ext cx="8951054" cy="2308324"/>
          </a:xfrm>
          <a:prstGeom prst="rect">
            <a:avLst/>
          </a:prstGeom>
          <a:noFill/>
          <a:ln>
            <a:solidFill>
              <a:srgbClr val="FF0000"/>
            </a:solidFill>
          </a:ln>
        </p:spPr>
        <p:txBody>
          <a:bodyPr wrap="square" rtlCol="0">
            <a:spAutoFit/>
          </a:bodyPr>
          <a:lstStyle/>
          <a:p>
            <a:pPr>
              <a:buFont typeface="Arial" pitchFamily="34" charset="0"/>
              <a:buChar char="•"/>
            </a:pPr>
            <a:r>
              <a:rPr lang="zh-CN" altLang="en-US" dirty="0">
                <a:latin typeface="微软雅黑" pitchFamily="34" charset="-122"/>
                <a:ea typeface="微软雅黑" pitchFamily="34" charset="-122"/>
              </a:rPr>
              <a:t>学位申请时，工程博士参与的重大重点项目要提供项目计划书或者任务书的复印件，其中要有</a:t>
            </a:r>
            <a:r>
              <a:rPr lang="zh-CN" altLang="en-US" b="1" dirty="0">
                <a:solidFill>
                  <a:srgbClr val="FF0000"/>
                </a:solidFill>
                <a:latin typeface="微软雅黑" pitchFamily="34" charset="-122"/>
                <a:ea typeface="微软雅黑" pitchFamily="34" charset="-122"/>
              </a:rPr>
              <a:t>本人排名的证明</a:t>
            </a:r>
            <a:r>
              <a:rPr lang="zh-CN" altLang="en-US" dirty="0">
                <a:latin typeface="微软雅黑" pitchFamily="34" charset="-122"/>
                <a:ea typeface="微软雅黑" pitchFamily="34" charset="-122"/>
              </a:rPr>
              <a:t>，导师签字，上传至学位系统。</a:t>
            </a:r>
            <a:endParaRPr lang="en-US" altLang="zh-CN" dirty="0">
              <a:latin typeface="微软雅黑" pitchFamily="34" charset="-122"/>
              <a:ea typeface="微软雅黑" pitchFamily="34" charset="-122"/>
            </a:endParaRPr>
          </a:p>
          <a:p>
            <a:endParaRPr lang="en-US" altLang="zh-CN" dirty="0">
              <a:latin typeface="微软雅黑" pitchFamily="34" charset="-122"/>
              <a:ea typeface="微软雅黑" pitchFamily="34" charset="-122"/>
            </a:endParaRPr>
          </a:p>
          <a:p>
            <a:pPr>
              <a:buFont typeface="Arial" pitchFamily="34" charset="0"/>
              <a:buChar char="•"/>
            </a:pPr>
            <a:r>
              <a:rPr lang="zh-CN" altLang="en-US" dirty="0">
                <a:latin typeface="微软雅黑" pitchFamily="34" charset="-122"/>
                <a:ea typeface="微软雅黑" pitchFamily="34" charset="-122"/>
              </a:rPr>
              <a:t>如果没有本人排名证明文件，那么就上传 本人参与项目证明文件，内容包含：</a:t>
            </a:r>
            <a:br>
              <a:rPr lang="zh-CN" altLang="en-US" dirty="0">
                <a:latin typeface="微软雅黑" pitchFamily="34" charset="-122"/>
                <a:ea typeface="微软雅黑" pitchFamily="34" charset="-122"/>
              </a:rPr>
            </a:br>
            <a:r>
              <a:rPr lang="en-US" altLang="zh-CN" dirty="0">
                <a:latin typeface="微软雅黑" pitchFamily="34" charset="-122"/>
                <a:ea typeface="微软雅黑" pitchFamily="34" charset="-122"/>
              </a:rPr>
              <a:t>1</a:t>
            </a:r>
            <a:r>
              <a:rPr lang="zh-CN" altLang="en-US" dirty="0">
                <a:latin typeface="微软雅黑" pitchFamily="34" charset="-122"/>
                <a:ea typeface="微软雅黑" pitchFamily="34" charset="-122"/>
              </a:rPr>
              <a:t>、项目（课题）负责人出具博士生参与项目（课题）的证明。</a:t>
            </a:r>
            <a:br>
              <a:rPr lang="zh-CN" altLang="en-US" dirty="0">
                <a:latin typeface="微软雅黑" pitchFamily="34" charset="-122"/>
                <a:ea typeface="微软雅黑" pitchFamily="34" charset="-122"/>
              </a:rPr>
            </a:br>
            <a:r>
              <a:rPr lang="en-US" altLang="zh-CN" dirty="0">
                <a:latin typeface="微软雅黑" pitchFamily="34" charset="-122"/>
                <a:ea typeface="微软雅黑" pitchFamily="34" charset="-122"/>
              </a:rPr>
              <a:t>2</a:t>
            </a:r>
            <a:r>
              <a:rPr lang="zh-CN" altLang="en-US" dirty="0">
                <a:latin typeface="微软雅黑" pitchFamily="34" charset="-122"/>
                <a:ea typeface="微软雅黑" pitchFamily="34" charset="-122"/>
              </a:rPr>
              <a:t>、应用单位出具博士生论文成果的应用证明。</a:t>
            </a:r>
            <a:br>
              <a:rPr lang="zh-CN" altLang="en-US" dirty="0">
                <a:latin typeface="微软雅黑" pitchFamily="34" charset="-122"/>
                <a:ea typeface="微软雅黑" pitchFamily="34" charset="-122"/>
              </a:rPr>
            </a:br>
            <a:r>
              <a:rPr lang="en-US" altLang="zh-CN" dirty="0">
                <a:latin typeface="微软雅黑" pitchFamily="34" charset="-122"/>
                <a:ea typeface="微软雅黑" pitchFamily="34" charset="-122"/>
              </a:rPr>
              <a:t>3</a:t>
            </a:r>
            <a:r>
              <a:rPr lang="zh-CN" altLang="en-US" dirty="0">
                <a:latin typeface="微软雅黑" pitchFamily="34" charset="-122"/>
                <a:ea typeface="微软雅黑" pitchFamily="34" charset="-122"/>
              </a:rPr>
              <a:t>、培养单位的学科点的不少于三人的证明（说明），主要对 ”论文选题与内容应来自相关工程领域的重大、重点工程项目，并具有重要的工程应用价值“ 进行论证说明。 </a:t>
            </a:r>
          </a:p>
        </p:txBody>
      </p:sp>
    </p:spTree>
    <p:extLst>
      <p:ext uri="{BB962C8B-B14F-4D97-AF65-F5344CB8AC3E}">
        <p14:creationId xmlns:p14="http://schemas.microsoft.com/office/powerpoint/2010/main" val="22000030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b="1" dirty="0">
                <a:solidFill>
                  <a:srgbClr val="FFFF00"/>
                </a:solidFill>
              </a:rPr>
              <a:t>各学科学位授予标准</a:t>
            </a:r>
            <a:r>
              <a:rPr lang="en-US" altLang="zh-CN" sz="3600" b="1" dirty="0">
                <a:solidFill>
                  <a:srgbClr val="FFFF00"/>
                </a:solidFill>
              </a:rPr>
              <a:t>-</a:t>
            </a:r>
            <a:r>
              <a:rPr lang="zh-CN" altLang="en-US" sz="3600" b="1" dirty="0">
                <a:solidFill>
                  <a:srgbClr val="FFFF00"/>
                </a:solidFill>
              </a:rPr>
              <a:t>能源动力</a:t>
            </a:r>
          </a:p>
        </p:txBody>
      </p:sp>
      <p:sp>
        <p:nvSpPr>
          <p:cNvPr id="11" name="TextBox 10"/>
          <p:cNvSpPr txBox="1"/>
          <p:nvPr/>
        </p:nvSpPr>
        <p:spPr>
          <a:xfrm>
            <a:off x="335561" y="1979802"/>
            <a:ext cx="5025003" cy="1754326"/>
          </a:xfrm>
          <a:prstGeom prst="rect">
            <a:avLst/>
          </a:prstGeom>
          <a:noFill/>
          <a:ln>
            <a:solidFill>
              <a:srgbClr val="FF0000"/>
            </a:solidFill>
          </a:ln>
        </p:spPr>
        <p:txBody>
          <a:bodyPr wrap="square" rtlCol="0">
            <a:spAutoFit/>
          </a:bodyPr>
          <a:lstStyle/>
          <a:p>
            <a:pPr>
              <a:lnSpc>
                <a:spcPct val="150000"/>
              </a:lnSpc>
            </a:pPr>
            <a:r>
              <a:rPr lang="zh-CN" altLang="en-US" dirty="0">
                <a:latin typeface="微软雅黑" pitchFamily="34" charset="-122"/>
                <a:ea typeface="微软雅黑" pitchFamily="34" charset="-122"/>
              </a:rPr>
              <a:t>工程类博士专业学位研究生在学期间应以</a:t>
            </a:r>
            <a:r>
              <a:rPr lang="zh-CN" altLang="en-US" b="1" dirty="0">
                <a:solidFill>
                  <a:srgbClr val="FF0000"/>
                </a:solidFill>
                <a:latin typeface="微软雅黑" pitchFamily="34" charset="-122"/>
                <a:ea typeface="微软雅黑" pitchFamily="34" charset="-122"/>
              </a:rPr>
              <a:t>本人第一作者</a:t>
            </a:r>
            <a:r>
              <a:rPr lang="zh-CN" altLang="en-US" dirty="0">
                <a:latin typeface="微软雅黑" pitchFamily="34" charset="-122"/>
                <a:ea typeface="微软雅黑" pitchFamily="34" charset="-122"/>
              </a:rPr>
              <a:t>、</a:t>
            </a:r>
            <a:r>
              <a:rPr lang="zh-CN" altLang="en-US" b="1" dirty="0">
                <a:solidFill>
                  <a:srgbClr val="FF0000"/>
                </a:solidFill>
                <a:latin typeface="微软雅黑" pitchFamily="34" charset="-122"/>
                <a:ea typeface="微软雅黑" pitchFamily="34" charset="-122"/>
              </a:rPr>
              <a:t>中国科学技术大学为第一署名单位</a:t>
            </a:r>
            <a:r>
              <a:rPr lang="zh-CN" altLang="en-US" dirty="0">
                <a:latin typeface="微软雅黑" pitchFamily="34" charset="-122"/>
                <a:ea typeface="微软雅黑" pitchFamily="34" charset="-122"/>
              </a:rPr>
              <a:t>发表 </a:t>
            </a:r>
            <a:r>
              <a:rPr lang="en-US" altLang="zh-CN" dirty="0">
                <a:latin typeface="微软雅黑" pitchFamily="34" charset="-122"/>
                <a:ea typeface="微软雅黑" pitchFamily="34" charset="-122"/>
              </a:rPr>
              <a:t>SCI </a:t>
            </a:r>
            <a:r>
              <a:rPr lang="zh-CN" altLang="en-US" dirty="0">
                <a:latin typeface="微软雅黑" pitchFamily="34" charset="-122"/>
                <a:ea typeface="微软雅黑" pitchFamily="34" charset="-122"/>
              </a:rPr>
              <a:t>或 </a:t>
            </a:r>
            <a:r>
              <a:rPr lang="en-US" altLang="zh-CN" dirty="0">
                <a:latin typeface="微软雅黑" pitchFamily="34" charset="-122"/>
                <a:ea typeface="微软雅黑" pitchFamily="34" charset="-122"/>
              </a:rPr>
              <a:t>EI </a:t>
            </a:r>
            <a:r>
              <a:rPr lang="zh-CN" altLang="en-US" dirty="0">
                <a:latin typeface="微软雅黑" pitchFamily="34" charset="-122"/>
                <a:ea typeface="微软雅黑" pitchFamily="34" charset="-122"/>
              </a:rPr>
              <a:t>收录论文 </a:t>
            </a:r>
            <a:r>
              <a:rPr lang="en-US" altLang="zh-CN" dirty="0">
                <a:latin typeface="微软雅黑" pitchFamily="34" charset="-122"/>
                <a:ea typeface="微软雅黑" pitchFamily="34" charset="-122"/>
              </a:rPr>
              <a:t>1 </a:t>
            </a:r>
            <a:r>
              <a:rPr lang="zh-CN" altLang="en-US" dirty="0">
                <a:latin typeface="微软雅黑" pitchFamily="34" charset="-122"/>
                <a:ea typeface="微软雅黑" pitchFamily="34" charset="-122"/>
              </a:rPr>
              <a:t>篇，同时取得满足以下条件之一的研究成果：</a:t>
            </a:r>
            <a:endParaRPr lang="zh-CN" altLang="en-US" dirty="0"/>
          </a:p>
        </p:txBody>
      </p:sp>
      <p:sp>
        <p:nvSpPr>
          <p:cNvPr id="12" name="TextBox 11"/>
          <p:cNvSpPr txBox="1"/>
          <p:nvPr/>
        </p:nvSpPr>
        <p:spPr>
          <a:xfrm>
            <a:off x="2400646" y="1444304"/>
            <a:ext cx="7020191" cy="400110"/>
          </a:xfrm>
          <a:prstGeom prst="rect">
            <a:avLst/>
          </a:prstGeom>
          <a:solidFill>
            <a:srgbClr val="FFC000"/>
          </a:solidFill>
        </p:spPr>
        <p:txBody>
          <a:bodyPr wrap="square" rtlCol="0">
            <a:spAutoFit/>
          </a:bodyPr>
          <a:lstStyle/>
          <a:p>
            <a:r>
              <a:rPr lang="zh-CN" altLang="en-US" sz="2000" dirty="0">
                <a:latin typeface="华文琥珀" pitchFamily="2" charset="-122"/>
                <a:ea typeface="华文琥珀" pitchFamily="2" charset="-122"/>
              </a:rPr>
              <a:t>工程博士申请学位途径一：同时满足下列两个条件</a:t>
            </a:r>
          </a:p>
        </p:txBody>
      </p:sp>
      <p:sp>
        <p:nvSpPr>
          <p:cNvPr id="14" name="TextBox 13"/>
          <p:cNvSpPr txBox="1"/>
          <p:nvPr/>
        </p:nvSpPr>
        <p:spPr>
          <a:xfrm>
            <a:off x="5504578" y="1981200"/>
            <a:ext cx="6122563" cy="4662815"/>
          </a:xfrm>
          <a:prstGeom prst="rect">
            <a:avLst/>
          </a:prstGeom>
          <a:noFill/>
          <a:ln>
            <a:solidFill>
              <a:srgbClr val="FF0000"/>
            </a:solidFill>
          </a:ln>
        </p:spPr>
        <p:txBody>
          <a:bodyPr wrap="square" rtlCol="0">
            <a:spAutoFit/>
          </a:bodyPr>
          <a:lstStyle/>
          <a:p>
            <a:pPr>
              <a:lnSpc>
                <a:spcPct val="150000"/>
              </a:lnSpc>
            </a:pPr>
            <a:r>
              <a:rPr lang="zh-CN" altLang="en-US" dirty="0">
                <a:latin typeface="微软雅黑" pitchFamily="34" charset="-122"/>
                <a:ea typeface="微软雅黑" pitchFamily="34" charset="-122"/>
              </a:rPr>
              <a:t>（一）获得国家级、省部级或全国性行业学（协）会科技成果二等奖及以上奖励并</a:t>
            </a:r>
            <a:r>
              <a:rPr lang="zh-CN" altLang="en-US" b="1" dirty="0">
                <a:solidFill>
                  <a:srgbClr val="FF0000"/>
                </a:solidFill>
                <a:latin typeface="微软雅黑" pitchFamily="34" charset="-122"/>
                <a:ea typeface="微软雅黑" pitchFamily="34" charset="-122"/>
              </a:rPr>
              <a:t>已进入公示环节</a:t>
            </a:r>
            <a:r>
              <a:rPr lang="zh-CN" altLang="en-US" dirty="0">
                <a:latin typeface="微软雅黑" pitchFamily="34" charset="-122"/>
                <a:ea typeface="微软雅黑" pitchFamily="34" charset="-122"/>
              </a:rPr>
              <a:t>；</a:t>
            </a:r>
            <a:endParaRPr lang="en-US" altLang="zh-CN" dirty="0">
              <a:latin typeface="微软雅黑" pitchFamily="34" charset="-122"/>
              <a:ea typeface="微软雅黑" pitchFamily="34" charset="-122"/>
            </a:endParaRPr>
          </a:p>
          <a:p>
            <a:pPr>
              <a:lnSpc>
                <a:spcPct val="150000"/>
              </a:lnSpc>
            </a:pPr>
            <a:r>
              <a:rPr lang="zh-CN" altLang="en-US" dirty="0">
                <a:latin typeface="微软雅黑" pitchFamily="34" charset="-122"/>
                <a:ea typeface="微软雅黑" pitchFamily="34" charset="-122"/>
              </a:rPr>
              <a:t>（二）主持或参与制定、修订国际标准、国家标准、行业标准、地方标准（省级）或团体标准，并</a:t>
            </a:r>
            <a:r>
              <a:rPr lang="zh-CN" altLang="en-US" b="1" dirty="0">
                <a:solidFill>
                  <a:srgbClr val="FF0000"/>
                </a:solidFill>
                <a:latin typeface="微软雅黑" pitchFamily="34" charset="-122"/>
                <a:ea typeface="微软雅黑" pitchFamily="34" charset="-122"/>
              </a:rPr>
              <a:t>完成报批稿环节</a:t>
            </a:r>
            <a:r>
              <a:rPr lang="zh-CN" altLang="en-US" dirty="0">
                <a:latin typeface="微软雅黑" pitchFamily="34" charset="-122"/>
                <a:ea typeface="微软雅黑" pitchFamily="34" charset="-122"/>
              </a:rPr>
              <a:t>；其中，团体标准本人排名须在前 </a:t>
            </a:r>
            <a:r>
              <a:rPr lang="en-US" altLang="zh-CN" dirty="0">
                <a:latin typeface="微软雅黑" pitchFamily="34" charset="-122"/>
                <a:ea typeface="微软雅黑" pitchFamily="34" charset="-122"/>
              </a:rPr>
              <a:t>3 </a:t>
            </a:r>
            <a:r>
              <a:rPr lang="zh-CN" altLang="en-US" dirty="0">
                <a:latin typeface="微软雅黑" pitchFamily="34" charset="-122"/>
                <a:ea typeface="微软雅黑" pitchFamily="34" charset="-122"/>
              </a:rPr>
              <a:t>或前 </a:t>
            </a:r>
            <a:r>
              <a:rPr lang="en-US" altLang="zh-CN" dirty="0">
                <a:latin typeface="微软雅黑" pitchFamily="34" charset="-122"/>
                <a:ea typeface="微软雅黑" pitchFamily="34" charset="-122"/>
              </a:rPr>
              <a:t>1/2</a:t>
            </a:r>
            <a:r>
              <a:rPr lang="zh-CN" altLang="en-US" dirty="0">
                <a:latin typeface="微软雅黑" pitchFamily="34" charset="-122"/>
                <a:ea typeface="微软雅黑" pitchFamily="34" charset="-122"/>
              </a:rPr>
              <a:t>；</a:t>
            </a:r>
            <a:endParaRPr lang="en-US" altLang="zh-CN" dirty="0">
              <a:latin typeface="微软雅黑" pitchFamily="34" charset="-122"/>
              <a:ea typeface="微软雅黑" pitchFamily="34" charset="-122"/>
            </a:endParaRPr>
          </a:p>
          <a:p>
            <a:pPr>
              <a:lnSpc>
                <a:spcPct val="150000"/>
              </a:lnSpc>
            </a:pPr>
            <a:r>
              <a:rPr lang="zh-CN" altLang="en-US" dirty="0">
                <a:latin typeface="微软雅黑" pitchFamily="34" charset="-122"/>
                <a:ea typeface="微软雅黑" pitchFamily="34" charset="-122"/>
              </a:rPr>
              <a:t>（三）研究成果已通过省部级及以上级别或其委托方组织的专家组鉴定或验收，且本人排名前 </a:t>
            </a:r>
            <a:r>
              <a:rPr lang="en-US" altLang="zh-CN" dirty="0">
                <a:latin typeface="微软雅黑" pitchFamily="34" charset="-122"/>
                <a:ea typeface="微软雅黑" pitchFamily="34" charset="-122"/>
              </a:rPr>
              <a:t>3</a:t>
            </a:r>
            <a:r>
              <a:rPr lang="zh-CN" altLang="en-US" dirty="0">
                <a:latin typeface="微软雅黑" pitchFamily="34" charset="-122"/>
                <a:ea typeface="微软雅黑" pitchFamily="34" charset="-122"/>
              </a:rPr>
              <a:t>；</a:t>
            </a:r>
            <a:endParaRPr lang="en-US" altLang="zh-CN" dirty="0">
              <a:latin typeface="微软雅黑" pitchFamily="34" charset="-122"/>
              <a:ea typeface="微软雅黑" pitchFamily="34" charset="-122"/>
            </a:endParaRPr>
          </a:p>
          <a:p>
            <a:pPr>
              <a:lnSpc>
                <a:spcPct val="150000"/>
              </a:lnSpc>
            </a:pPr>
            <a:r>
              <a:rPr lang="zh-CN" altLang="en-US" dirty="0">
                <a:latin typeface="微软雅黑" pitchFamily="34" charset="-122"/>
                <a:ea typeface="微软雅黑" pitchFamily="34" charset="-122"/>
              </a:rPr>
              <a:t>（四）出版工程专著，且本人为第一作者（或导师第一本人第二）身份，专著原则上不少于 </a:t>
            </a:r>
            <a:r>
              <a:rPr lang="en-US" altLang="zh-CN" dirty="0">
                <a:latin typeface="微软雅黑" pitchFamily="34" charset="-122"/>
                <a:ea typeface="微软雅黑" pitchFamily="34" charset="-122"/>
              </a:rPr>
              <a:t>5 </a:t>
            </a:r>
            <a:r>
              <a:rPr lang="zh-CN" altLang="en-US" dirty="0">
                <a:latin typeface="微软雅黑" pitchFamily="34" charset="-122"/>
                <a:ea typeface="微软雅黑" pitchFamily="34" charset="-122"/>
              </a:rPr>
              <a:t>万字；</a:t>
            </a:r>
            <a:endParaRPr lang="en-US" altLang="zh-CN" dirty="0">
              <a:latin typeface="微软雅黑" pitchFamily="34" charset="-122"/>
              <a:ea typeface="微软雅黑" pitchFamily="34" charset="-122"/>
            </a:endParaRPr>
          </a:p>
          <a:p>
            <a:pPr>
              <a:lnSpc>
                <a:spcPct val="150000"/>
              </a:lnSpc>
            </a:pPr>
            <a:r>
              <a:rPr lang="zh-CN" altLang="en-US" dirty="0">
                <a:latin typeface="微软雅黑" pitchFamily="34" charset="-122"/>
                <a:ea typeface="微软雅黑" pitchFamily="34" charset="-122"/>
              </a:rPr>
              <a:t>（五）获得</a:t>
            </a:r>
            <a:r>
              <a:rPr lang="zh-CN" altLang="en-US" b="1" dirty="0">
                <a:solidFill>
                  <a:srgbClr val="FF0000"/>
                </a:solidFill>
                <a:latin typeface="微软雅黑" pitchFamily="34" charset="-122"/>
                <a:ea typeface="微软雅黑" pitchFamily="34" charset="-122"/>
              </a:rPr>
              <a:t>已授权发明专利</a:t>
            </a:r>
            <a:r>
              <a:rPr lang="zh-CN" altLang="en-US" dirty="0">
                <a:latin typeface="微软雅黑" pitchFamily="34" charset="-122"/>
                <a:ea typeface="微软雅黑" pitchFamily="34" charset="-122"/>
              </a:rPr>
              <a:t>，且本人为第一署名人（或导师第一本人第二）。</a:t>
            </a:r>
            <a:endParaRPr lang="zh-CN" altLang="en-US" dirty="0"/>
          </a:p>
        </p:txBody>
      </p:sp>
    </p:spTree>
    <p:extLst>
      <p:ext uri="{BB962C8B-B14F-4D97-AF65-F5344CB8AC3E}">
        <p14:creationId xmlns:p14="http://schemas.microsoft.com/office/powerpoint/2010/main" val="22000030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b="1" dirty="0">
                <a:solidFill>
                  <a:srgbClr val="FFFF00"/>
                </a:solidFill>
              </a:rPr>
              <a:t>各学科学位授予标准</a:t>
            </a:r>
            <a:r>
              <a:rPr lang="en-US" altLang="zh-CN" sz="3600" b="1" dirty="0">
                <a:solidFill>
                  <a:srgbClr val="FFFF00"/>
                </a:solidFill>
              </a:rPr>
              <a:t>-</a:t>
            </a:r>
            <a:r>
              <a:rPr lang="zh-CN" altLang="en-US" sz="3600" b="1" dirty="0">
                <a:solidFill>
                  <a:srgbClr val="FFFF00"/>
                </a:solidFill>
              </a:rPr>
              <a:t>能源动力</a:t>
            </a:r>
          </a:p>
        </p:txBody>
      </p:sp>
      <p:sp>
        <p:nvSpPr>
          <p:cNvPr id="5" name="TextBox 4"/>
          <p:cNvSpPr txBox="1"/>
          <p:nvPr/>
        </p:nvSpPr>
        <p:spPr>
          <a:xfrm>
            <a:off x="118843" y="1368804"/>
            <a:ext cx="2934750" cy="369332"/>
          </a:xfrm>
          <a:prstGeom prst="rect">
            <a:avLst/>
          </a:prstGeom>
          <a:solidFill>
            <a:srgbClr val="FFC000"/>
          </a:solidFill>
        </p:spPr>
        <p:txBody>
          <a:bodyPr wrap="square" rtlCol="0">
            <a:spAutoFit/>
          </a:bodyPr>
          <a:lstStyle/>
          <a:p>
            <a:r>
              <a:rPr lang="zh-CN" altLang="en-US" dirty="0">
                <a:latin typeface="华文琥珀" pitchFamily="2" charset="-122"/>
                <a:ea typeface="华文琥珀" pitchFamily="2" charset="-122"/>
              </a:rPr>
              <a:t>工程博士申请学位途径二</a:t>
            </a:r>
          </a:p>
        </p:txBody>
      </p:sp>
      <p:sp>
        <p:nvSpPr>
          <p:cNvPr id="6" name="TextBox 5"/>
          <p:cNvSpPr txBox="1"/>
          <p:nvPr/>
        </p:nvSpPr>
        <p:spPr>
          <a:xfrm>
            <a:off x="144013" y="1805031"/>
            <a:ext cx="4226651" cy="3000821"/>
          </a:xfrm>
          <a:prstGeom prst="rect">
            <a:avLst/>
          </a:prstGeom>
          <a:noFill/>
          <a:ln>
            <a:solidFill>
              <a:srgbClr val="FF0000"/>
            </a:solidFill>
          </a:ln>
        </p:spPr>
        <p:txBody>
          <a:bodyPr wrap="square" rtlCol="0">
            <a:spAutoFit/>
          </a:bodyPr>
          <a:lstStyle/>
          <a:p>
            <a:pPr>
              <a:lnSpc>
                <a:spcPct val="150000"/>
              </a:lnSpc>
            </a:pPr>
            <a:r>
              <a:rPr lang="zh-CN" altLang="en-US" dirty="0">
                <a:latin typeface="微软雅黑" pitchFamily="34" charset="-122"/>
                <a:ea typeface="微软雅黑" pitchFamily="34" charset="-122"/>
              </a:rPr>
              <a:t>以本人第一作者、中国科学技术大学为第一署名单位发表经相关学科所在的学位评定分委员会认定的工程技术或工程应用领域高水平研究型论文</a:t>
            </a:r>
            <a:r>
              <a:rPr lang="en-US" dirty="0">
                <a:latin typeface="微软雅黑" pitchFamily="34" charset="-122"/>
                <a:ea typeface="微软雅黑" pitchFamily="34" charset="-122"/>
              </a:rPr>
              <a:t> 1 </a:t>
            </a:r>
            <a:r>
              <a:rPr lang="zh-CN" altLang="en-US" dirty="0">
                <a:latin typeface="微软雅黑" pitchFamily="34" charset="-122"/>
                <a:ea typeface="微软雅黑" pitchFamily="34" charset="-122"/>
              </a:rPr>
              <a:t>篇（ </a:t>
            </a:r>
            <a:r>
              <a:rPr lang="zh-CN" altLang="en-US" b="1" dirty="0">
                <a:solidFill>
                  <a:srgbClr val="FF0000"/>
                </a:solidFill>
                <a:latin typeface="微软雅黑" pitchFamily="34" charset="-122"/>
                <a:ea typeface="微软雅黑" pitchFamily="34" charset="-122"/>
              </a:rPr>
              <a:t>如近五年入选过</a:t>
            </a:r>
            <a:r>
              <a:rPr lang="en-US" b="1" dirty="0">
                <a:solidFill>
                  <a:srgbClr val="FF0000"/>
                </a:solidFill>
                <a:latin typeface="微软雅黑" pitchFamily="34" charset="-122"/>
                <a:ea typeface="微软雅黑" pitchFamily="34" charset="-122"/>
              </a:rPr>
              <a:t> JCR </a:t>
            </a:r>
            <a:r>
              <a:rPr lang="zh-CN" altLang="en-US" b="1" dirty="0">
                <a:solidFill>
                  <a:srgbClr val="FF0000"/>
                </a:solidFill>
                <a:latin typeface="微软雅黑" pitchFamily="34" charset="-122"/>
                <a:ea typeface="微软雅黑" pitchFamily="34" charset="-122"/>
              </a:rPr>
              <a:t>二区及以上的</a:t>
            </a:r>
            <a:r>
              <a:rPr lang="en-US" b="1" dirty="0">
                <a:solidFill>
                  <a:srgbClr val="FF0000"/>
                </a:solidFill>
                <a:latin typeface="微软雅黑" pitchFamily="34" charset="-122"/>
                <a:ea typeface="微软雅黑" pitchFamily="34" charset="-122"/>
              </a:rPr>
              <a:t> SCI</a:t>
            </a:r>
            <a:r>
              <a:rPr lang="zh-CN" altLang="en-US" b="1" dirty="0">
                <a:solidFill>
                  <a:srgbClr val="FF0000"/>
                </a:solidFill>
                <a:latin typeface="微软雅黑" pitchFamily="34" charset="-122"/>
                <a:ea typeface="微软雅黑" pitchFamily="34" charset="-122"/>
              </a:rPr>
              <a:t>期刊等</a:t>
            </a:r>
            <a:r>
              <a:rPr lang="zh-CN" altLang="en-US" dirty="0">
                <a:latin typeface="微软雅黑" pitchFamily="34" charset="-122"/>
                <a:ea typeface="微软雅黑" pitchFamily="34" charset="-122"/>
              </a:rPr>
              <a:t>）； </a:t>
            </a:r>
            <a:r>
              <a:rPr lang="zh-CN" altLang="en-US" b="1" dirty="0">
                <a:latin typeface="微软雅黑" pitchFamily="34" charset="-122"/>
                <a:ea typeface="微软雅黑" pitchFamily="34" charset="-122"/>
              </a:rPr>
              <a:t>且学位论文相关成果已获得工程实际应用并取得成果应用证明</a:t>
            </a:r>
          </a:p>
        </p:txBody>
      </p:sp>
      <p:sp>
        <p:nvSpPr>
          <p:cNvPr id="7" name="TextBox 6"/>
          <p:cNvSpPr txBox="1"/>
          <p:nvPr/>
        </p:nvSpPr>
        <p:spPr>
          <a:xfrm>
            <a:off x="7343162" y="1370203"/>
            <a:ext cx="2934750" cy="369332"/>
          </a:xfrm>
          <a:prstGeom prst="rect">
            <a:avLst/>
          </a:prstGeom>
          <a:solidFill>
            <a:srgbClr val="FFC000"/>
          </a:solidFill>
        </p:spPr>
        <p:txBody>
          <a:bodyPr wrap="square" rtlCol="0">
            <a:spAutoFit/>
          </a:bodyPr>
          <a:lstStyle/>
          <a:p>
            <a:r>
              <a:rPr lang="zh-CN" altLang="en-US" dirty="0">
                <a:latin typeface="华文琥珀" pitchFamily="2" charset="-122"/>
                <a:ea typeface="华文琥珀" pitchFamily="2" charset="-122"/>
              </a:rPr>
              <a:t>  工程硕士学位申请要求</a:t>
            </a:r>
          </a:p>
        </p:txBody>
      </p:sp>
      <p:sp>
        <p:nvSpPr>
          <p:cNvPr id="8" name="TextBox 7"/>
          <p:cNvSpPr txBox="1"/>
          <p:nvPr/>
        </p:nvSpPr>
        <p:spPr>
          <a:xfrm>
            <a:off x="5461233" y="1764484"/>
            <a:ext cx="6325300" cy="4247317"/>
          </a:xfrm>
          <a:prstGeom prst="rect">
            <a:avLst/>
          </a:prstGeom>
          <a:noFill/>
          <a:ln>
            <a:solidFill>
              <a:srgbClr val="FF0000"/>
            </a:solidFill>
          </a:ln>
        </p:spPr>
        <p:txBody>
          <a:bodyPr wrap="square" rtlCol="0">
            <a:spAutoFit/>
          </a:bodyPr>
          <a:lstStyle/>
          <a:p>
            <a:pPr>
              <a:lnSpc>
                <a:spcPct val="150000"/>
              </a:lnSpc>
            </a:pPr>
            <a:r>
              <a:rPr lang="zh-CN" altLang="en-US" dirty="0">
                <a:latin typeface="微软雅黑" pitchFamily="34" charset="-122"/>
                <a:ea typeface="微软雅黑" pitchFamily="34" charset="-122"/>
              </a:rPr>
              <a:t>工程类硕士专业学位研究生在学期间取得的研究成果满足以下条件之一方可申请学位： </a:t>
            </a:r>
            <a:endParaRPr lang="en-US" altLang="zh-CN" dirty="0">
              <a:latin typeface="微软雅黑" pitchFamily="34" charset="-122"/>
              <a:ea typeface="微软雅黑" pitchFamily="34" charset="-122"/>
            </a:endParaRPr>
          </a:p>
          <a:p>
            <a:pPr>
              <a:lnSpc>
                <a:spcPct val="150000"/>
              </a:lnSpc>
            </a:pPr>
            <a:r>
              <a:rPr lang="zh-CN" altLang="en-US" dirty="0">
                <a:latin typeface="微软雅黑" pitchFamily="34" charset="-122"/>
                <a:ea typeface="微软雅黑" pitchFamily="34" charset="-122"/>
              </a:rPr>
              <a:t>（一）以第一发明人（或导师第一本人第二）身份获得</a:t>
            </a:r>
            <a:r>
              <a:rPr lang="zh-CN" altLang="en-US" b="1" dirty="0">
                <a:solidFill>
                  <a:srgbClr val="FF0000"/>
                </a:solidFill>
                <a:latin typeface="微软雅黑" pitchFamily="34" charset="-122"/>
                <a:ea typeface="微软雅黑" pitchFamily="34" charset="-122"/>
              </a:rPr>
              <a:t>国内 外已公开发明专利或已授权实用新型专利 </a:t>
            </a:r>
            <a:r>
              <a:rPr lang="en-US" altLang="zh-CN" b="1" dirty="0">
                <a:solidFill>
                  <a:srgbClr val="FF0000"/>
                </a:solidFill>
                <a:latin typeface="微软雅黑" pitchFamily="34" charset="-122"/>
                <a:ea typeface="微软雅黑" pitchFamily="34" charset="-122"/>
              </a:rPr>
              <a:t>1 </a:t>
            </a:r>
            <a:r>
              <a:rPr lang="zh-CN" altLang="en-US" b="1" dirty="0">
                <a:solidFill>
                  <a:srgbClr val="FF0000"/>
                </a:solidFill>
                <a:latin typeface="微软雅黑" pitchFamily="34" charset="-122"/>
                <a:ea typeface="微软雅黑" pitchFamily="34" charset="-122"/>
              </a:rPr>
              <a:t>项</a:t>
            </a:r>
            <a:r>
              <a:rPr lang="zh-CN" altLang="en-US" dirty="0">
                <a:latin typeface="微软雅黑" pitchFamily="34" charset="-122"/>
                <a:ea typeface="微软雅黑" pitchFamily="34" charset="-122"/>
              </a:rPr>
              <a:t>； </a:t>
            </a:r>
            <a:endParaRPr lang="en-US" altLang="zh-CN" dirty="0">
              <a:latin typeface="微软雅黑" pitchFamily="34" charset="-122"/>
              <a:ea typeface="微软雅黑" pitchFamily="34" charset="-122"/>
            </a:endParaRPr>
          </a:p>
          <a:p>
            <a:pPr>
              <a:lnSpc>
                <a:spcPct val="150000"/>
              </a:lnSpc>
            </a:pPr>
            <a:r>
              <a:rPr lang="zh-CN" altLang="en-US" dirty="0">
                <a:latin typeface="微软雅黑" pitchFamily="34" charset="-122"/>
                <a:ea typeface="微软雅黑" pitchFamily="34" charset="-122"/>
              </a:rPr>
              <a:t>（二）论文成果已获得工程实际应用并取得成果应用证明； （三）以本人第一作者（或导师第一本人第二）、中国科学 技术大学为第一署名单位发表 </a:t>
            </a:r>
            <a:r>
              <a:rPr lang="en-US" altLang="zh-CN" dirty="0">
                <a:latin typeface="微软雅黑" pitchFamily="34" charset="-122"/>
                <a:ea typeface="微软雅黑" pitchFamily="34" charset="-122"/>
              </a:rPr>
              <a:t>SCI</a:t>
            </a:r>
            <a:r>
              <a:rPr lang="zh-CN" altLang="en-US" dirty="0">
                <a:latin typeface="微软雅黑" pitchFamily="34" charset="-122"/>
                <a:ea typeface="微软雅黑" pitchFamily="34" charset="-122"/>
              </a:rPr>
              <a:t>、</a:t>
            </a:r>
            <a:r>
              <a:rPr lang="en-US" altLang="zh-CN" dirty="0">
                <a:latin typeface="微软雅黑" pitchFamily="34" charset="-122"/>
                <a:ea typeface="微软雅黑" pitchFamily="34" charset="-122"/>
              </a:rPr>
              <a:t>EI</a:t>
            </a:r>
            <a:r>
              <a:rPr lang="zh-CN" altLang="en-US" dirty="0">
                <a:latin typeface="微软雅黑" pitchFamily="34" charset="-122"/>
                <a:ea typeface="微软雅黑" pitchFamily="34" charset="-122"/>
              </a:rPr>
              <a:t>、中国科学引文数据库 （</a:t>
            </a:r>
            <a:r>
              <a:rPr lang="en-US" altLang="zh-CN" dirty="0">
                <a:latin typeface="微软雅黑" pitchFamily="34" charset="-122"/>
                <a:ea typeface="微软雅黑" pitchFamily="34" charset="-122"/>
              </a:rPr>
              <a:t>CSCD</a:t>
            </a:r>
            <a:r>
              <a:rPr lang="zh-CN" altLang="en-US" dirty="0">
                <a:latin typeface="微软雅黑" pitchFamily="34" charset="-122"/>
                <a:ea typeface="微软雅黑" pitchFamily="34" charset="-122"/>
              </a:rPr>
              <a:t>）、中国科技论文与引文数据库（</a:t>
            </a:r>
            <a:r>
              <a:rPr lang="en-US" altLang="zh-CN" dirty="0">
                <a:latin typeface="微软雅黑" pitchFamily="34" charset="-122"/>
                <a:ea typeface="微软雅黑" pitchFamily="34" charset="-122"/>
              </a:rPr>
              <a:t>CSTPCD</a:t>
            </a:r>
            <a:r>
              <a:rPr lang="zh-CN" altLang="en-US" dirty="0">
                <a:latin typeface="微软雅黑" pitchFamily="34" charset="-122"/>
                <a:ea typeface="微软雅黑" pitchFamily="34" charset="-122"/>
              </a:rPr>
              <a:t>）、中文核心期刊 要目总览收录的研究型期刊论文或 </a:t>
            </a:r>
            <a:r>
              <a:rPr lang="en-US" altLang="zh-CN" dirty="0">
                <a:latin typeface="微软雅黑" pitchFamily="34" charset="-122"/>
                <a:ea typeface="微软雅黑" pitchFamily="34" charset="-122"/>
              </a:rPr>
              <a:t>EI </a:t>
            </a:r>
            <a:r>
              <a:rPr lang="zh-CN" altLang="en-US" dirty="0">
                <a:latin typeface="微软雅黑" pitchFamily="34" charset="-122"/>
                <a:ea typeface="微软雅黑" pitchFamily="34" charset="-122"/>
              </a:rPr>
              <a:t>收录的研究型会议论文或 国际会议上发表的会议论文（</a:t>
            </a:r>
            <a:r>
              <a:rPr lang="en-US" altLang="zh-CN" dirty="0">
                <a:latin typeface="微软雅黑" pitchFamily="34" charset="-122"/>
                <a:ea typeface="微软雅黑" pitchFamily="34" charset="-122"/>
              </a:rPr>
              <a:t>ISBN </a:t>
            </a:r>
            <a:r>
              <a:rPr lang="zh-CN" altLang="en-US" dirty="0">
                <a:latin typeface="微软雅黑" pitchFamily="34" charset="-122"/>
                <a:ea typeface="微软雅黑" pitchFamily="34" charset="-122"/>
              </a:rPr>
              <a:t>号）</a:t>
            </a:r>
            <a:r>
              <a:rPr lang="en-US" altLang="zh-CN" dirty="0">
                <a:latin typeface="微软雅黑" pitchFamily="34" charset="-122"/>
                <a:ea typeface="微软雅黑" pitchFamily="34" charset="-122"/>
              </a:rPr>
              <a:t>1 </a:t>
            </a:r>
            <a:r>
              <a:rPr lang="zh-CN" altLang="en-US" dirty="0">
                <a:latin typeface="微软雅黑" pitchFamily="34" charset="-122"/>
                <a:ea typeface="微软雅黑" pitchFamily="34" charset="-122"/>
              </a:rPr>
              <a:t>篇</a:t>
            </a:r>
            <a:endParaRPr lang="zh-CN" altLang="en-US" b="1" dirty="0">
              <a:latin typeface="微软雅黑" pitchFamily="34" charset="-122"/>
              <a:ea typeface="微软雅黑" pitchFamily="34" charset="-122"/>
            </a:endParaRPr>
          </a:p>
        </p:txBody>
      </p:sp>
    </p:spTree>
    <p:extLst>
      <p:ext uri="{BB962C8B-B14F-4D97-AF65-F5344CB8AC3E}">
        <p14:creationId xmlns:p14="http://schemas.microsoft.com/office/powerpoint/2010/main" val="22000030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b="1" dirty="0">
                <a:solidFill>
                  <a:srgbClr val="FFFF00"/>
                </a:solidFill>
              </a:rPr>
              <a:t>成果应用证明模板</a:t>
            </a:r>
          </a:p>
        </p:txBody>
      </p:sp>
      <p:pic>
        <p:nvPicPr>
          <p:cNvPr id="2050" name="Picture 2"/>
          <p:cNvPicPr>
            <a:picLocks noChangeAspect="1" noChangeArrowheads="1"/>
          </p:cNvPicPr>
          <p:nvPr/>
        </p:nvPicPr>
        <p:blipFill>
          <a:blip r:embed="rId2"/>
          <a:srcRect/>
          <a:stretch>
            <a:fillRect/>
          </a:stretch>
        </p:blipFill>
        <p:spPr bwMode="auto">
          <a:xfrm>
            <a:off x="821379" y="1408992"/>
            <a:ext cx="8893073" cy="4481610"/>
          </a:xfrm>
          <a:prstGeom prst="rect">
            <a:avLst/>
          </a:prstGeom>
          <a:noFill/>
          <a:ln w="9525">
            <a:noFill/>
            <a:miter lim="800000"/>
            <a:headEnd/>
            <a:tailEnd/>
          </a:ln>
          <a:effectLst/>
        </p:spPr>
      </p:pic>
    </p:spTree>
    <p:extLst>
      <p:ext uri="{BB962C8B-B14F-4D97-AF65-F5344CB8AC3E}">
        <p14:creationId xmlns:p14="http://schemas.microsoft.com/office/powerpoint/2010/main" val="22000030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1867" y="0"/>
            <a:ext cx="9784080" cy="1269695"/>
          </a:xfrm>
        </p:spPr>
        <p:txBody>
          <a:bodyPr>
            <a:normAutofit/>
          </a:bodyPr>
          <a:lstStyle/>
          <a:p>
            <a:r>
              <a:rPr lang="zh-CN" altLang="en-US" sz="3600" b="1" dirty="0">
                <a:solidFill>
                  <a:srgbClr val="FFFF00"/>
                </a:solidFill>
              </a:rPr>
              <a:t>工程博士参与重大工程项目证明</a:t>
            </a:r>
          </a:p>
        </p:txBody>
      </p:sp>
      <p:pic>
        <p:nvPicPr>
          <p:cNvPr id="3074" name="Picture 2"/>
          <p:cNvPicPr>
            <a:picLocks noChangeAspect="1" noChangeArrowheads="1"/>
          </p:cNvPicPr>
          <p:nvPr/>
        </p:nvPicPr>
        <p:blipFill>
          <a:blip r:embed="rId2"/>
          <a:srcRect/>
          <a:stretch>
            <a:fillRect/>
          </a:stretch>
        </p:blipFill>
        <p:spPr bwMode="auto">
          <a:xfrm>
            <a:off x="814388" y="1433513"/>
            <a:ext cx="10563225" cy="3990975"/>
          </a:xfrm>
          <a:prstGeom prst="rect">
            <a:avLst/>
          </a:prstGeom>
          <a:noFill/>
          <a:ln w="9525">
            <a:noFill/>
            <a:miter lim="800000"/>
            <a:headEnd/>
            <a:tailEnd/>
          </a:ln>
          <a:effectLst/>
        </p:spPr>
      </p:pic>
    </p:spTree>
    <p:extLst>
      <p:ext uri="{BB962C8B-B14F-4D97-AF65-F5344CB8AC3E}">
        <p14:creationId xmlns:p14="http://schemas.microsoft.com/office/powerpoint/2010/main" val="22000030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b="1" dirty="0">
                <a:solidFill>
                  <a:srgbClr val="FFFF00"/>
                </a:solidFill>
              </a:rPr>
              <a:t>最新更新</a:t>
            </a:r>
          </a:p>
        </p:txBody>
      </p:sp>
      <p:sp>
        <p:nvSpPr>
          <p:cNvPr id="9" name="TextBox 8"/>
          <p:cNvSpPr txBox="1"/>
          <p:nvPr/>
        </p:nvSpPr>
        <p:spPr>
          <a:xfrm>
            <a:off x="713063" y="1635853"/>
            <a:ext cx="9336947" cy="1754326"/>
          </a:xfrm>
          <a:prstGeom prst="rect">
            <a:avLst/>
          </a:prstGeom>
          <a:noFill/>
        </p:spPr>
        <p:txBody>
          <a:bodyPr wrap="square" rtlCol="0">
            <a:spAutoFit/>
          </a:bodyPr>
          <a:lstStyle/>
          <a:p>
            <a:r>
              <a:rPr lang="en-US" altLang="zh-CN" dirty="0"/>
              <a:t>1</a:t>
            </a:r>
            <a:r>
              <a:rPr lang="zh-CN" altLang="en-US" dirty="0"/>
              <a:t>、学术性博士论文新增创新性说明、工程博士论文新增创新性及应用性说明，</a:t>
            </a:r>
            <a:r>
              <a:rPr lang="en-US" altLang="zh-CN" dirty="0"/>
              <a:t>800</a:t>
            </a:r>
            <a:r>
              <a:rPr lang="zh-CN" altLang="en-US" dirty="0"/>
              <a:t>字左右，正文前面</a:t>
            </a:r>
            <a:endParaRPr lang="en-US" altLang="zh-CN" dirty="0"/>
          </a:p>
          <a:p>
            <a:r>
              <a:rPr lang="en-US" altLang="zh-CN" dirty="0"/>
              <a:t>2</a:t>
            </a:r>
            <a:r>
              <a:rPr lang="zh-CN" altLang="en-US" dirty="0"/>
              <a:t>、 </a:t>
            </a:r>
            <a:r>
              <a:rPr lang="en-US" altLang="zh-CN" dirty="0"/>
              <a:t>2026.1.1</a:t>
            </a:r>
            <a:r>
              <a:rPr lang="zh-CN" altLang="en-US" dirty="0"/>
              <a:t>日起，物理学申请学位，</a:t>
            </a:r>
            <a:r>
              <a:rPr lang="en-US" altLang="zh-CN" dirty="0"/>
              <a:t>EI</a:t>
            </a:r>
            <a:r>
              <a:rPr lang="zh-CN" altLang="en-US" dirty="0"/>
              <a:t>不能用于申请学位</a:t>
            </a:r>
            <a:endParaRPr lang="en-US" altLang="zh-CN" dirty="0"/>
          </a:p>
          <a:p>
            <a:r>
              <a:rPr lang="en-US" altLang="zh-CN" dirty="0"/>
              <a:t>3</a:t>
            </a:r>
            <a:r>
              <a:rPr lang="zh-CN" altLang="en-US" dirty="0"/>
              <a:t>、博士论文送审，累计</a:t>
            </a:r>
            <a:r>
              <a:rPr lang="en-US" altLang="zh-CN" dirty="0"/>
              <a:t>2</a:t>
            </a:r>
            <a:r>
              <a:rPr lang="zh-CN" altLang="en-US" dirty="0"/>
              <a:t>次不通过，不再受理学位申请</a:t>
            </a:r>
            <a:endParaRPr lang="en-US" altLang="zh-CN" dirty="0"/>
          </a:p>
          <a:p>
            <a:r>
              <a:rPr lang="en-US" altLang="zh-CN" dirty="0"/>
              <a:t>4</a:t>
            </a:r>
            <a:r>
              <a:rPr lang="zh-CN" altLang="en-US" dirty="0"/>
              <a:t>、最后一次申请学位，如果小论文还未拿到录用函，提前告知</a:t>
            </a:r>
            <a:endParaRPr lang="en-US" altLang="zh-CN" dirty="0"/>
          </a:p>
          <a:p>
            <a:r>
              <a:rPr lang="en-US" altLang="zh-CN" dirty="0"/>
              <a:t>5</a:t>
            </a:r>
            <a:r>
              <a:rPr lang="zh-CN" altLang="en-US" dirty="0"/>
              <a:t>、博士论文答辩，校外专家博导不少于</a:t>
            </a:r>
            <a:r>
              <a:rPr lang="en-US" altLang="zh-CN" dirty="0"/>
              <a:t>2</a:t>
            </a:r>
            <a:r>
              <a:rPr lang="zh-CN" altLang="en-US" dirty="0"/>
              <a:t>人</a:t>
            </a:r>
          </a:p>
        </p:txBody>
      </p:sp>
      <p:pic>
        <p:nvPicPr>
          <p:cNvPr id="4098" name="Picture 2"/>
          <p:cNvPicPr>
            <a:picLocks noChangeAspect="1" noChangeArrowheads="1"/>
          </p:cNvPicPr>
          <p:nvPr/>
        </p:nvPicPr>
        <p:blipFill>
          <a:blip r:embed="rId2"/>
          <a:srcRect/>
          <a:stretch>
            <a:fillRect/>
          </a:stretch>
        </p:blipFill>
        <p:spPr bwMode="auto">
          <a:xfrm>
            <a:off x="719007" y="3618626"/>
            <a:ext cx="6324600" cy="1181100"/>
          </a:xfrm>
          <a:prstGeom prst="rect">
            <a:avLst/>
          </a:prstGeom>
          <a:noFill/>
          <a:ln w="9525">
            <a:noFill/>
            <a:miter lim="800000"/>
            <a:headEnd/>
            <a:tailEnd/>
          </a:ln>
          <a:effectLst/>
        </p:spPr>
      </p:pic>
    </p:spTree>
    <p:extLst>
      <p:ext uri="{BB962C8B-B14F-4D97-AF65-F5344CB8AC3E}">
        <p14:creationId xmlns:p14="http://schemas.microsoft.com/office/powerpoint/2010/main" val="22000030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b="1" dirty="0">
                <a:solidFill>
                  <a:srgbClr val="FFFF00"/>
                </a:solidFill>
              </a:rPr>
              <a:t>最新更新</a:t>
            </a:r>
          </a:p>
        </p:txBody>
      </p:sp>
      <p:pic>
        <p:nvPicPr>
          <p:cNvPr id="1026" name="Picture 2"/>
          <p:cNvPicPr>
            <a:picLocks noChangeAspect="1" noChangeArrowheads="1"/>
          </p:cNvPicPr>
          <p:nvPr/>
        </p:nvPicPr>
        <p:blipFill>
          <a:blip r:embed="rId2"/>
          <a:srcRect/>
          <a:stretch>
            <a:fillRect/>
          </a:stretch>
        </p:blipFill>
        <p:spPr bwMode="auto">
          <a:xfrm>
            <a:off x="226501" y="1678042"/>
            <a:ext cx="9353726" cy="4780452"/>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0" y="1268879"/>
            <a:ext cx="11525250" cy="561975"/>
          </a:xfrm>
          <a:prstGeom prst="rect">
            <a:avLst/>
          </a:prstGeom>
          <a:noFill/>
          <a:ln w="9525">
            <a:noFill/>
            <a:miter lim="800000"/>
            <a:headEnd/>
            <a:tailEnd/>
          </a:ln>
          <a:effectLst/>
        </p:spPr>
      </p:pic>
    </p:spTree>
    <p:extLst>
      <p:ext uri="{BB962C8B-B14F-4D97-AF65-F5344CB8AC3E}">
        <p14:creationId xmlns:p14="http://schemas.microsoft.com/office/powerpoint/2010/main" val="22000030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16"/>
          <p:cNvSpPr/>
          <p:nvPr>
            <p:custDataLst>
              <p:tags r:id="rId1"/>
            </p:custDataLst>
          </p:nvPr>
        </p:nvSpPr>
        <p:spPr>
          <a:xfrm>
            <a:off x="2320342" y="3257549"/>
            <a:ext cx="7772400" cy="711200"/>
          </a:xfrm>
          <a:custGeom>
            <a:avLst/>
            <a:gdLst>
              <a:gd name="connsiteX0" fmla="*/ 0 w 7772400"/>
              <a:gd name="connsiteY0" fmla="*/ 704850 h 711200"/>
              <a:gd name="connsiteX1" fmla="*/ 0 w 7772400"/>
              <a:gd name="connsiteY1" fmla="*/ 0 h 711200"/>
              <a:gd name="connsiteX2" fmla="*/ 1631950 w 7772400"/>
              <a:gd name="connsiteY2" fmla="*/ 0 h 711200"/>
              <a:gd name="connsiteX3" fmla="*/ 1631950 w 7772400"/>
              <a:gd name="connsiteY3" fmla="*/ 711200 h 711200"/>
              <a:gd name="connsiteX4" fmla="*/ 7772400 w 7772400"/>
              <a:gd name="connsiteY4" fmla="*/ 711200 h 711200"/>
              <a:gd name="connsiteX5" fmla="*/ 7772400 w 7772400"/>
              <a:gd name="connsiteY5" fmla="*/ 704850 h 71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2400" h="711200">
                <a:moveTo>
                  <a:pt x="0" y="704850"/>
                </a:moveTo>
                <a:lnTo>
                  <a:pt x="0" y="0"/>
                </a:lnTo>
                <a:lnTo>
                  <a:pt x="1631950" y="0"/>
                </a:lnTo>
                <a:lnTo>
                  <a:pt x="1631950" y="711200"/>
                </a:lnTo>
                <a:lnTo>
                  <a:pt x="7772400" y="711200"/>
                </a:lnTo>
                <a:lnTo>
                  <a:pt x="7772400" y="704850"/>
                </a:lnTo>
              </a:path>
            </a:pathLst>
          </a:custGeom>
          <a:noFill/>
          <a:ln w="28575" cap="flat" cmpd="sng" algn="ctr">
            <a:solidFill>
              <a:srgbClr val="5B9BD5">
                <a:lumMod val="60000"/>
                <a:lumOff val="40000"/>
              </a:srgbClr>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任意多边形 18"/>
          <p:cNvSpPr/>
          <p:nvPr>
            <p:custDataLst>
              <p:tags r:id="rId2"/>
            </p:custDataLst>
          </p:nvPr>
        </p:nvSpPr>
        <p:spPr>
          <a:xfrm>
            <a:off x="942392" y="4171949"/>
            <a:ext cx="3009900" cy="711200"/>
          </a:xfrm>
          <a:custGeom>
            <a:avLst/>
            <a:gdLst>
              <a:gd name="connsiteX0" fmla="*/ 3009900 w 3009900"/>
              <a:gd name="connsiteY0" fmla="*/ 0 h 711200"/>
              <a:gd name="connsiteX1" fmla="*/ 3009900 w 3009900"/>
              <a:gd name="connsiteY1" fmla="*/ 711200 h 711200"/>
              <a:gd name="connsiteX2" fmla="*/ 1377950 w 3009900"/>
              <a:gd name="connsiteY2" fmla="*/ 711200 h 711200"/>
              <a:gd name="connsiteX3" fmla="*/ 1377950 w 3009900"/>
              <a:gd name="connsiteY3" fmla="*/ 6350 h 711200"/>
              <a:gd name="connsiteX4" fmla="*/ 0 w 3009900"/>
              <a:gd name="connsiteY4" fmla="*/ 6350 h 71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9900" h="711200">
                <a:moveTo>
                  <a:pt x="3009900" y="0"/>
                </a:moveTo>
                <a:lnTo>
                  <a:pt x="3009900" y="711200"/>
                </a:lnTo>
                <a:lnTo>
                  <a:pt x="1377950" y="711200"/>
                </a:lnTo>
                <a:lnTo>
                  <a:pt x="1377950" y="6350"/>
                </a:lnTo>
                <a:lnTo>
                  <a:pt x="0" y="6350"/>
                </a:lnTo>
              </a:path>
            </a:pathLst>
          </a:custGeom>
          <a:noFill/>
          <a:ln w="28575" cap="flat" cmpd="sng" algn="ctr">
            <a:solidFill>
              <a:srgbClr val="5B9BD5">
                <a:lumMod val="60000"/>
                <a:lumOff val="40000"/>
              </a:srgbClr>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文本框 5"/>
          <p:cNvSpPr txBox="1"/>
          <p:nvPr/>
        </p:nvSpPr>
        <p:spPr>
          <a:xfrm>
            <a:off x="3125516" y="67931"/>
            <a:ext cx="3728853" cy="1181093"/>
          </a:xfrm>
          <a:prstGeom prst="rect">
            <a:avLst/>
          </a:prstGeom>
          <a:noFill/>
        </p:spPr>
        <p:txBody>
          <a:bodyPr wrap="square" rtlCol="0">
            <a:spAutoFit/>
          </a:bodyPr>
          <a:lstStyle/>
          <a:p>
            <a:pPr algn="ctr" defTabSz="914400">
              <a:lnSpc>
                <a:spcPct val="150000"/>
              </a:lnSpc>
            </a:pPr>
            <a:r>
              <a:rPr lang="en-US" altLang="zh-CN" sz="5400" b="1" spc="300" dirty="0">
                <a:solidFill>
                  <a:srgbClr val="5B9BD5">
                    <a:lumMod val="75000"/>
                  </a:srgbClr>
                </a:solidFill>
                <a:latin typeface="Times New Roman" panose="02020603050405020304" pitchFamily="18" charset="0"/>
                <a:ea typeface="楷体" panose="02010609060101010101" pitchFamily="49" charset="-122"/>
              </a:rPr>
              <a:t>The End</a:t>
            </a:r>
            <a:r>
              <a:rPr lang="zh-CN" altLang="en-US" sz="5400" b="1" spc="300" dirty="0">
                <a:solidFill>
                  <a:srgbClr val="5B9BD5">
                    <a:lumMod val="75000"/>
                  </a:srgbClr>
                </a:solidFill>
                <a:latin typeface="Times New Roman" panose="02020603050405020304" pitchFamily="18" charset="0"/>
                <a:ea typeface="楷体" panose="02010609060101010101" pitchFamily="49" charset="-122"/>
              </a:rPr>
              <a:t>！</a:t>
            </a:r>
          </a:p>
        </p:txBody>
      </p:sp>
      <p:pic>
        <p:nvPicPr>
          <p:cNvPr id="7" name="图片 6"/>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47342" y="3409716"/>
            <a:ext cx="1335772" cy="1335772"/>
          </a:xfrm>
          <a:prstGeom prst="rect">
            <a:avLst/>
          </a:prstGeom>
        </p:spPr>
      </p:pic>
      <p:sp>
        <p:nvSpPr>
          <p:cNvPr id="8" name="文本框 7"/>
          <p:cNvSpPr txBox="1"/>
          <p:nvPr/>
        </p:nvSpPr>
        <p:spPr>
          <a:xfrm>
            <a:off x="6497378" y="5382734"/>
            <a:ext cx="5694622" cy="823752"/>
          </a:xfrm>
          <a:prstGeom prst="rect">
            <a:avLst/>
          </a:prstGeom>
          <a:noFill/>
        </p:spPr>
        <p:txBody>
          <a:bodyPr wrap="square" rtlCol="0">
            <a:spAutoFit/>
          </a:bodyPr>
          <a:lstStyle/>
          <a:p>
            <a:pPr algn="ctr" defTabSz="914400">
              <a:lnSpc>
                <a:spcPct val="150000"/>
              </a:lnSpc>
            </a:pPr>
            <a:r>
              <a:rPr lang="zh-CN" altLang="en-US" sz="3600" b="1" spc="300" dirty="0">
                <a:solidFill>
                  <a:srgbClr val="5B9BD5">
                    <a:lumMod val="75000"/>
                  </a:srgbClr>
                </a:solidFill>
                <a:latin typeface="Times New Roman" panose="02020603050405020304" pitchFamily="18" charset="0"/>
                <a:ea typeface="楷体" panose="02010609060101010101" pitchFamily="49" charset="-122"/>
              </a:rPr>
              <a:t>核科学技术学院研究生部</a:t>
            </a:r>
          </a:p>
        </p:txBody>
      </p:sp>
      <p:sp>
        <p:nvSpPr>
          <p:cNvPr id="9" name="文本框 8"/>
          <p:cNvSpPr txBox="1"/>
          <p:nvPr/>
        </p:nvSpPr>
        <p:spPr>
          <a:xfrm>
            <a:off x="4989943" y="2374294"/>
            <a:ext cx="5580754" cy="1938992"/>
          </a:xfrm>
          <a:prstGeom prst="rect">
            <a:avLst/>
          </a:prstGeom>
          <a:noFill/>
        </p:spPr>
        <p:txBody>
          <a:bodyPr wrap="square" rtlCol="0">
            <a:spAutoFit/>
          </a:bodyPr>
          <a:lstStyle/>
          <a:p>
            <a:pPr algn="just" defTabSz="914400">
              <a:lnSpc>
                <a:spcPct val="150000"/>
              </a:lnSpc>
            </a:pPr>
            <a:r>
              <a:rPr lang="zh-CN" altLang="en-US" sz="2400" b="1" kern="1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a:t>
            </a:r>
            <a:r>
              <a:rPr lang="zh-CN" altLang="en-US" sz="8000" b="1" kern="1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谢谢！</a:t>
            </a:r>
            <a:endParaRPr lang="zh-CN" altLang="en-US" sz="8000" dirty="0">
              <a:solidFill>
                <a:prstClr val="black"/>
              </a:solidFill>
              <a:latin typeface="Calibri"/>
            </a:endParaRPr>
          </a:p>
        </p:txBody>
      </p:sp>
    </p:spTree>
    <p:extLst>
      <p:ext uri="{BB962C8B-B14F-4D97-AF65-F5344CB8AC3E}">
        <p14:creationId xmlns:p14="http://schemas.microsoft.com/office/powerpoint/2010/main" val="3216577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2025</a:t>
            </a:r>
            <a:r>
              <a:rPr lang="zh-CN" altLang="en-US" dirty="0"/>
              <a:t>年学位申请三个批次节点</a:t>
            </a:r>
          </a:p>
        </p:txBody>
      </p:sp>
      <p:graphicFrame>
        <p:nvGraphicFramePr>
          <p:cNvPr id="6" name="表格 5">
            <a:extLst>
              <a:ext uri="{FF2B5EF4-FFF2-40B4-BE49-F238E27FC236}">
                <a16:creationId xmlns:a16="http://schemas.microsoft.com/office/drawing/2014/main" id="{87797579-8BB5-4F1F-983F-4AC8CC2575F0}"/>
              </a:ext>
            </a:extLst>
          </p:cNvPr>
          <p:cNvGraphicFramePr>
            <a:graphicFrameLocks noGrp="1"/>
          </p:cNvGraphicFramePr>
          <p:nvPr>
            <p:extLst>
              <p:ext uri="{D42A27DB-BD31-4B8C-83A1-F6EECF244321}">
                <p14:modId xmlns:p14="http://schemas.microsoft.com/office/powerpoint/2010/main" val="4027358202"/>
              </p:ext>
            </p:extLst>
          </p:nvPr>
        </p:nvGraphicFramePr>
        <p:xfrm>
          <a:off x="547444" y="1510972"/>
          <a:ext cx="10567555" cy="3626428"/>
        </p:xfrm>
        <a:graphic>
          <a:graphicData uri="http://schemas.openxmlformats.org/drawingml/2006/table">
            <a:tbl>
              <a:tblPr firstRow="1" firstCol="1" bandRow="1">
                <a:tableStyleId>{5C22544A-7EE6-4342-B048-85BDC9FD1C3A}</a:tableStyleId>
              </a:tblPr>
              <a:tblGrid>
                <a:gridCol w="3437327">
                  <a:extLst>
                    <a:ext uri="{9D8B030D-6E8A-4147-A177-3AD203B41FA5}">
                      <a16:colId xmlns:a16="http://schemas.microsoft.com/office/drawing/2014/main" val="20000"/>
                    </a:ext>
                  </a:extLst>
                </a:gridCol>
                <a:gridCol w="2508879">
                  <a:extLst>
                    <a:ext uri="{9D8B030D-6E8A-4147-A177-3AD203B41FA5}">
                      <a16:colId xmlns:a16="http://schemas.microsoft.com/office/drawing/2014/main" val="20001"/>
                    </a:ext>
                  </a:extLst>
                </a:gridCol>
                <a:gridCol w="2295027">
                  <a:extLst>
                    <a:ext uri="{9D8B030D-6E8A-4147-A177-3AD203B41FA5}">
                      <a16:colId xmlns:a16="http://schemas.microsoft.com/office/drawing/2014/main" val="20002"/>
                    </a:ext>
                  </a:extLst>
                </a:gridCol>
                <a:gridCol w="2326322">
                  <a:extLst>
                    <a:ext uri="{9D8B030D-6E8A-4147-A177-3AD203B41FA5}">
                      <a16:colId xmlns:a16="http://schemas.microsoft.com/office/drawing/2014/main" val="20003"/>
                    </a:ext>
                  </a:extLst>
                </a:gridCol>
              </a:tblGrid>
              <a:tr h="576823">
                <a:tc>
                  <a:txBody>
                    <a:bodyPr/>
                    <a:lstStyle/>
                    <a:p>
                      <a:pPr algn="ctr">
                        <a:spcAft>
                          <a:spcPts val="0"/>
                        </a:spcAft>
                      </a:pPr>
                      <a:r>
                        <a:rPr lang="zh-CN" sz="2400" kern="100" spc="40" dirty="0">
                          <a:solidFill>
                            <a:srgbClr val="FF0000"/>
                          </a:solidFill>
                          <a:effectLst/>
                        </a:rPr>
                        <a:t>时间节点</a:t>
                      </a:r>
                      <a:endParaRPr 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rgbClr val="94AEDD"/>
                    </a:solidFill>
                  </a:tcPr>
                </a:tc>
                <a:tc>
                  <a:txBody>
                    <a:bodyPr/>
                    <a:lstStyle/>
                    <a:p>
                      <a:pPr algn="ctr">
                        <a:spcAft>
                          <a:spcPts val="0"/>
                        </a:spcAft>
                      </a:pPr>
                      <a:r>
                        <a:rPr lang="zh-CN" sz="2400" kern="100" spc="40" dirty="0">
                          <a:effectLst/>
                        </a:rPr>
                        <a:t>第一批</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rgbClr val="94AEDD"/>
                    </a:solidFill>
                  </a:tcPr>
                </a:tc>
                <a:tc>
                  <a:txBody>
                    <a:bodyPr/>
                    <a:lstStyle/>
                    <a:p>
                      <a:pPr algn="ctr">
                        <a:spcAft>
                          <a:spcPts val="0"/>
                        </a:spcAft>
                      </a:pPr>
                      <a:r>
                        <a:rPr lang="zh-CN" sz="2400" kern="100" spc="40" dirty="0">
                          <a:effectLst/>
                        </a:rPr>
                        <a:t>第二批</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rgbClr val="94AEDD"/>
                    </a:solidFill>
                  </a:tcPr>
                </a:tc>
                <a:tc>
                  <a:txBody>
                    <a:bodyPr/>
                    <a:lstStyle/>
                    <a:p>
                      <a:pPr algn="ctr">
                        <a:spcAft>
                          <a:spcPts val="0"/>
                        </a:spcAft>
                      </a:pPr>
                      <a:r>
                        <a:rPr lang="zh-CN" sz="2400" kern="100" spc="40" dirty="0">
                          <a:effectLst/>
                        </a:rPr>
                        <a:t>第三批</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rgbClr val="94AEDD"/>
                    </a:solidFill>
                  </a:tcPr>
                </a:tc>
                <a:extLst>
                  <a:ext uri="{0D108BD9-81ED-4DB2-BD59-A6C34878D82A}">
                    <a16:rowId xmlns:a16="http://schemas.microsoft.com/office/drawing/2014/main" val="10000"/>
                  </a:ext>
                </a:extLst>
              </a:tr>
              <a:tr h="576823">
                <a:tc rowSpan="2">
                  <a:txBody>
                    <a:bodyPr/>
                    <a:lstStyle/>
                    <a:p>
                      <a:pPr algn="l">
                        <a:spcAft>
                          <a:spcPts val="0"/>
                        </a:spcAft>
                      </a:pPr>
                      <a:r>
                        <a:rPr lang="en-US" sz="2400" kern="100" spc="40" dirty="0">
                          <a:solidFill>
                            <a:srgbClr val="FF0000"/>
                          </a:solidFill>
                          <a:effectLst/>
                        </a:rPr>
                        <a:t>1.</a:t>
                      </a:r>
                      <a:r>
                        <a:rPr lang="zh-CN" sz="2400" kern="100" spc="40" dirty="0">
                          <a:solidFill>
                            <a:srgbClr val="FF0000"/>
                          </a:solidFill>
                          <a:effectLst/>
                        </a:rPr>
                        <a:t>学位论文</a:t>
                      </a:r>
                      <a:r>
                        <a:rPr lang="zh-CN" altLang="en-US" sz="2400" kern="100" spc="40" dirty="0">
                          <a:solidFill>
                            <a:srgbClr val="FF0000"/>
                          </a:solidFill>
                          <a:effectLst/>
                        </a:rPr>
                        <a:t>提交</a:t>
                      </a:r>
                      <a:endParaRPr lang="en-US" altLang="zh-CN" sz="2400" kern="100" spc="40" dirty="0">
                        <a:solidFill>
                          <a:srgbClr val="FF0000"/>
                        </a:solidFill>
                        <a:effectLst/>
                      </a:endParaRPr>
                    </a:p>
                    <a:p>
                      <a:pPr algn="l">
                        <a:spcAft>
                          <a:spcPts val="0"/>
                        </a:spcAft>
                      </a:pPr>
                      <a:r>
                        <a:rPr lang="en-US" altLang="zh-CN" sz="2400" kern="100" spc="40" dirty="0">
                          <a:solidFill>
                            <a:srgbClr val="FF0000"/>
                          </a:solidFill>
                          <a:effectLst/>
                        </a:rPr>
                        <a:t>  </a:t>
                      </a:r>
                      <a:r>
                        <a:rPr lang="zh-CN" altLang="en-US" sz="2400" kern="100" spc="40" dirty="0">
                          <a:solidFill>
                            <a:srgbClr val="FF0000"/>
                          </a:solidFill>
                          <a:effectLst/>
                        </a:rPr>
                        <a:t>系统查重截止时间</a:t>
                      </a:r>
                      <a:endParaRPr 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rgbClr val="94AEDD"/>
                    </a:solidFill>
                  </a:tcPr>
                </a:tc>
                <a:tc>
                  <a:txBody>
                    <a:bodyPr/>
                    <a:lstStyle/>
                    <a:p>
                      <a:pPr algn="ctr">
                        <a:spcAft>
                          <a:spcPts val="0"/>
                        </a:spcAft>
                      </a:pPr>
                      <a:r>
                        <a:rPr lang="zh-CN" sz="2400" kern="100" spc="40" dirty="0">
                          <a:effectLst/>
                          <a:latin typeface="+mn-ea"/>
                          <a:ea typeface="+mn-ea"/>
                        </a:rPr>
                        <a:t>博士：</a:t>
                      </a:r>
                      <a:r>
                        <a:rPr lang="en-US" sz="2400" kern="100" spc="40" dirty="0">
                          <a:effectLst/>
                          <a:latin typeface="+mn-ea"/>
                          <a:ea typeface="+mn-ea"/>
                        </a:rPr>
                        <a:t>1</a:t>
                      </a:r>
                      <a:r>
                        <a:rPr lang="zh-CN" sz="2400" kern="100" spc="40" dirty="0">
                          <a:effectLst/>
                          <a:latin typeface="+mn-ea"/>
                          <a:ea typeface="+mn-ea"/>
                        </a:rPr>
                        <a:t>月</a:t>
                      </a:r>
                      <a:r>
                        <a:rPr lang="en-US" sz="2400" kern="100" spc="40" dirty="0">
                          <a:effectLst/>
                          <a:latin typeface="+mn-ea"/>
                          <a:ea typeface="+mn-ea"/>
                        </a:rPr>
                        <a:t>17</a:t>
                      </a:r>
                      <a:r>
                        <a:rPr lang="zh-CN" sz="2400" kern="100" spc="40" dirty="0">
                          <a:effectLst/>
                          <a:latin typeface="+mn-ea"/>
                          <a:ea typeface="+mn-ea"/>
                        </a:rPr>
                        <a:t>日</a:t>
                      </a:r>
                      <a:endParaRPr lang="zh-CN" sz="1800" kern="100" dirty="0">
                        <a:effectLst/>
                        <a:latin typeface="+mn-ea"/>
                        <a:ea typeface="+mn-ea"/>
                        <a:cs typeface="Times New Roman" panose="02020603050405020304" pitchFamily="18" charset="0"/>
                      </a:endParaRPr>
                    </a:p>
                  </a:txBody>
                  <a:tcPr marL="68580" marR="68580" marT="0" marB="0" anchor="ctr">
                    <a:solidFill>
                      <a:srgbClr val="94AEDD"/>
                    </a:solidFill>
                  </a:tcPr>
                </a:tc>
                <a:tc>
                  <a:txBody>
                    <a:bodyPr/>
                    <a:lstStyle/>
                    <a:p>
                      <a:pPr algn="ctr">
                        <a:spcAft>
                          <a:spcPts val="0"/>
                        </a:spcAft>
                      </a:pPr>
                      <a:r>
                        <a:rPr lang="zh-CN" sz="2400" kern="100" spc="40" dirty="0">
                          <a:effectLst/>
                          <a:latin typeface="+mn-ea"/>
                          <a:ea typeface="+mn-ea"/>
                        </a:rPr>
                        <a:t>博士：</a:t>
                      </a:r>
                      <a:r>
                        <a:rPr lang="en-US" sz="2400" kern="100" spc="40" dirty="0">
                          <a:effectLst/>
                          <a:latin typeface="+mn-ea"/>
                          <a:ea typeface="+mn-ea"/>
                        </a:rPr>
                        <a:t>4</a:t>
                      </a:r>
                      <a:r>
                        <a:rPr lang="zh-CN" sz="2400" kern="100" spc="40" dirty="0">
                          <a:effectLst/>
                          <a:latin typeface="+mn-ea"/>
                          <a:ea typeface="+mn-ea"/>
                        </a:rPr>
                        <a:t>月</a:t>
                      </a:r>
                      <a:r>
                        <a:rPr lang="en-US" sz="2400" kern="100" spc="40" dirty="0">
                          <a:effectLst/>
                          <a:latin typeface="+mn-ea"/>
                          <a:ea typeface="+mn-ea"/>
                        </a:rPr>
                        <a:t>3</a:t>
                      </a:r>
                      <a:r>
                        <a:rPr lang="zh-CN" sz="2400" kern="100" spc="40" dirty="0">
                          <a:effectLst/>
                          <a:latin typeface="+mn-ea"/>
                          <a:ea typeface="+mn-ea"/>
                        </a:rPr>
                        <a:t>日</a:t>
                      </a:r>
                      <a:endParaRPr lang="zh-CN" sz="1800" kern="100" dirty="0">
                        <a:effectLst/>
                        <a:latin typeface="+mn-ea"/>
                        <a:ea typeface="+mn-ea"/>
                        <a:cs typeface="Times New Roman" panose="02020603050405020304" pitchFamily="18" charset="0"/>
                      </a:endParaRPr>
                    </a:p>
                  </a:txBody>
                  <a:tcPr marL="68580" marR="68580" marT="0" marB="0" anchor="ctr">
                    <a:solidFill>
                      <a:srgbClr val="94AEDD"/>
                    </a:solidFill>
                  </a:tcPr>
                </a:tc>
                <a:tc>
                  <a:txBody>
                    <a:bodyPr/>
                    <a:lstStyle/>
                    <a:p>
                      <a:pPr algn="ctr">
                        <a:spcAft>
                          <a:spcPts val="0"/>
                        </a:spcAft>
                      </a:pPr>
                      <a:r>
                        <a:rPr lang="zh-CN" sz="2400" kern="100" spc="40" dirty="0">
                          <a:effectLst/>
                          <a:latin typeface="+mn-ea"/>
                          <a:ea typeface="+mn-ea"/>
                        </a:rPr>
                        <a:t>博士：</a:t>
                      </a:r>
                      <a:r>
                        <a:rPr lang="en-US" sz="2400" kern="100" spc="40" dirty="0">
                          <a:effectLst/>
                          <a:latin typeface="+mn-ea"/>
                          <a:ea typeface="+mn-ea"/>
                        </a:rPr>
                        <a:t>9</a:t>
                      </a:r>
                      <a:r>
                        <a:rPr lang="zh-CN" sz="2400" kern="100" spc="40" dirty="0">
                          <a:effectLst/>
                          <a:latin typeface="+mn-ea"/>
                          <a:ea typeface="+mn-ea"/>
                        </a:rPr>
                        <a:t>月</a:t>
                      </a:r>
                      <a:r>
                        <a:rPr lang="en-US" sz="2400" kern="100" spc="40" dirty="0">
                          <a:effectLst/>
                          <a:latin typeface="+mn-ea"/>
                          <a:ea typeface="+mn-ea"/>
                        </a:rPr>
                        <a:t>5</a:t>
                      </a:r>
                      <a:r>
                        <a:rPr lang="zh-CN" sz="2400" kern="100" spc="40" dirty="0">
                          <a:effectLst/>
                          <a:latin typeface="+mn-ea"/>
                          <a:ea typeface="+mn-ea"/>
                        </a:rPr>
                        <a:t>日</a:t>
                      </a:r>
                      <a:endParaRPr lang="zh-CN" sz="1800" kern="100" dirty="0">
                        <a:effectLst/>
                        <a:latin typeface="+mn-ea"/>
                        <a:ea typeface="+mn-ea"/>
                        <a:cs typeface="Times New Roman" panose="02020603050405020304" pitchFamily="18" charset="0"/>
                      </a:endParaRPr>
                    </a:p>
                  </a:txBody>
                  <a:tcPr marL="68580" marR="68580" marT="0" marB="0" anchor="ctr">
                    <a:solidFill>
                      <a:srgbClr val="94AEDD"/>
                    </a:solidFill>
                  </a:tcPr>
                </a:tc>
                <a:extLst>
                  <a:ext uri="{0D108BD9-81ED-4DB2-BD59-A6C34878D82A}">
                    <a16:rowId xmlns:a16="http://schemas.microsoft.com/office/drawing/2014/main" val="10001"/>
                  </a:ext>
                </a:extLst>
              </a:tr>
              <a:tr h="576823">
                <a:tc vMerge="1">
                  <a:txBody>
                    <a:bodyPr/>
                    <a:lstStyle/>
                    <a:p>
                      <a:endParaRPr lang="zh-CN" altLang="en-US"/>
                    </a:p>
                  </a:txBody>
                  <a:tcPr/>
                </a:tc>
                <a:tc>
                  <a:txBody>
                    <a:bodyPr/>
                    <a:lstStyle/>
                    <a:p>
                      <a:pPr algn="ctr">
                        <a:spcAft>
                          <a:spcPts val="0"/>
                        </a:spcAft>
                      </a:pPr>
                      <a:r>
                        <a:rPr lang="zh-CN" sz="2400" kern="100" spc="40" dirty="0">
                          <a:effectLst/>
                          <a:latin typeface="+mn-ea"/>
                          <a:ea typeface="+mn-ea"/>
                        </a:rPr>
                        <a:t>硕士：</a:t>
                      </a:r>
                      <a:r>
                        <a:rPr lang="en-US" sz="2400" kern="100" spc="40" dirty="0">
                          <a:effectLst/>
                          <a:latin typeface="+mn-ea"/>
                          <a:ea typeface="+mn-ea"/>
                        </a:rPr>
                        <a:t>1</a:t>
                      </a:r>
                      <a:r>
                        <a:rPr lang="zh-CN" sz="2400" kern="100" spc="40" dirty="0">
                          <a:effectLst/>
                          <a:latin typeface="+mn-ea"/>
                          <a:ea typeface="+mn-ea"/>
                        </a:rPr>
                        <a:t>月</a:t>
                      </a:r>
                      <a:r>
                        <a:rPr lang="en-US" sz="2400" kern="100" spc="40" dirty="0">
                          <a:effectLst/>
                          <a:latin typeface="+mn-ea"/>
                          <a:ea typeface="+mn-ea"/>
                        </a:rPr>
                        <a:t>17</a:t>
                      </a:r>
                      <a:r>
                        <a:rPr lang="zh-CN" sz="2400" kern="100" spc="40" dirty="0">
                          <a:effectLst/>
                          <a:latin typeface="+mn-ea"/>
                          <a:ea typeface="+mn-ea"/>
                        </a:rPr>
                        <a:t>日</a:t>
                      </a:r>
                      <a:endParaRPr lang="zh-CN" sz="1800" kern="100" dirty="0">
                        <a:effectLst/>
                        <a:latin typeface="+mn-ea"/>
                        <a:ea typeface="+mn-ea"/>
                        <a:cs typeface="Times New Roman" panose="02020603050405020304" pitchFamily="18" charset="0"/>
                      </a:endParaRPr>
                    </a:p>
                  </a:txBody>
                  <a:tcPr marL="68580" marR="68580" marT="0" marB="0" anchor="ctr">
                    <a:solidFill>
                      <a:srgbClr val="94AEDD"/>
                    </a:solidFill>
                  </a:tcPr>
                </a:tc>
                <a:tc>
                  <a:txBody>
                    <a:bodyPr/>
                    <a:lstStyle/>
                    <a:p>
                      <a:pPr algn="ctr">
                        <a:spcAft>
                          <a:spcPts val="0"/>
                        </a:spcAft>
                      </a:pPr>
                      <a:r>
                        <a:rPr lang="zh-CN" sz="2400" kern="100" spc="40" dirty="0">
                          <a:effectLst/>
                          <a:latin typeface="+mn-ea"/>
                          <a:ea typeface="+mn-ea"/>
                        </a:rPr>
                        <a:t>硕士：</a:t>
                      </a:r>
                      <a:r>
                        <a:rPr lang="en-US" sz="2400" kern="100" spc="40" dirty="0">
                          <a:effectLst/>
                          <a:latin typeface="+mn-ea"/>
                          <a:ea typeface="+mn-ea"/>
                        </a:rPr>
                        <a:t>4</a:t>
                      </a:r>
                      <a:r>
                        <a:rPr lang="zh-CN" sz="2400" kern="100" spc="40" dirty="0">
                          <a:effectLst/>
                          <a:latin typeface="+mn-ea"/>
                          <a:ea typeface="+mn-ea"/>
                        </a:rPr>
                        <a:t>月</a:t>
                      </a:r>
                      <a:r>
                        <a:rPr lang="en-US" sz="2400" kern="100" spc="40" dirty="0">
                          <a:effectLst/>
                          <a:latin typeface="+mn-ea"/>
                          <a:ea typeface="+mn-ea"/>
                        </a:rPr>
                        <a:t>11</a:t>
                      </a:r>
                      <a:r>
                        <a:rPr lang="zh-CN" sz="2400" kern="100" spc="40" dirty="0">
                          <a:effectLst/>
                          <a:latin typeface="+mn-ea"/>
                          <a:ea typeface="+mn-ea"/>
                        </a:rPr>
                        <a:t>日</a:t>
                      </a:r>
                      <a:endParaRPr lang="zh-CN" sz="1800" kern="100" dirty="0">
                        <a:effectLst/>
                        <a:latin typeface="+mn-ea"/>
                        <a:ea typeface="+mn-ea"/>
                        <a:cs typeface="Times New Roman" panose="02020603050405020304" pitchFamily="18" charset="0"/>
                      </a:endParaRPr>
                    </a:p>
                  </a:txBody>
                  <a:tcPr marL="68580" marR="68580" marT="0" marB="0" anchor="ctr">
                    <a:solidFill>
                      <a:srgbClr val="94AEDD"/>
                    </a:solidFill>
                  </a:tcPr>
                </a:tc>
                <a:tc>
                  <a:txBody>
                    <a:bodyPr/>
                    <a:lstStyle/>
                    <a:p>
                      <a:pPr algn="ctr">
                        <a:spcAft>
                          <a:spcPts val="0"/>
                        </a:spcAft>
                      </a:pPr>
                      <a:r>
                        <a:rPr lang="zh-CN" sz="2400" kern="100" spc="40" dirty="0">
                          <a:effectLst/>
                          <a:latin typeface="+mn-ea"/>
                          <a:ea typeface="+mn-ea"/>
                        </a:rPr>
                        <a:t>硕士：</a:t>
                      </a:r>
                      <a:r>
                        <a:rPr lang="en-US" sz="2400" kern="100" spc="40" dirty="0">
                          <a:effectLst/>
                          <a:latin typeface="+mn-ea"/>
                          <a:ea typeface="+mn-ea"/>
                        </a:rPr>
                        <a:t>9</a:t>
                      </a:r>
                      <a:r>
                        <a:rPr lang="zh-CN" sz="2400" kern="100" spc="40" dirty="0">
                          <a:effectLst/>
                          <a:latin typeface="+mn-ea"/>
                          <a:ea typeface="+mn-ea"/>
                        </a:rPr>
                        <a:t>月</a:t>
                      </a:r>
                      <a:r>
                        <a:rPr lang="en-US" sz="2400" kern="100" spc="40">
                          <a:effectLst/>
                          <a:latin typeface="+mn-ea"/>
                          <a:ea typeface="+mn-ea"/>
                        </a:rPr>
                        <a:t>12</a:t>
                      </a:r>
                      <a:r>
                        <a:rPr lang="zh-CN" sz="2400" kern="100" spc="40">
                          <a:effectLst/>
                          <a:latin typeface="+mn-ea"/>
                          <a:ea typeface="+mn-ea"/>
                        </a:rPr>
                        <a:t>日</a:t>
                      </a:r>
                      <a:endParaRPr lang="zh-CN" sz="1800" kern="100" dirty="0">
                        <a:effectLst/>
                        <a:latin typeface="+mn-ea"/>
                        <a:ea typeface="+mn-ea"/>
                        <a:cs typeface="Times New Roman" panose="02020603050405020304" pitchFamily="18" charset="0"/>
                      </a:endParaRPr>
                    </a:p>
                  </a:txBody>
                  <a:tcPr marL="68580" marR="68580" marT="0" marB="0" anchor="ctr">
                    <a:solidFill>
                      <a:srgbClr val="94AEDD"/>
                    </a:solidFill>
                  </a:tcPr>
                </a:tc>
                <a:extLst>
                  <a:ext uri="{0D108BD9-81ED-4DB2-BD59-A6C34878D82A}">
                    <a16:rowId xmlns:a16="http://schemas.microsoft.com/office/drawing/2014/main" val="10002"/>
                  </a:ext>
                </a:extLst>
              </a:tr>
              <a:tr h="576823">
                <a:tc>
                  <a:txBody>
                    <a:bodyPr/>
                    <a:lstStyle/>
                    <a:p>
                      <a:pPr algn="l">
                        <a:spcAft>
                          <a:spcPts val="0"/>
                        </a:spcAft>
                      </a:pPr>
                      <a:r>
                        <a:rPr lang="en-US" sz="2400" kern="100" spc="40" dirty="0">
                          <a:solidFill>
                            <a:srgbClr val="FF0000"/>
                          </a:solidFill>
                          <a:effectLst/>
                        </a:rPr>
                        <a:t>2</a:t>
                      </a:r>
                      <a:r>
                        <a:rPr lang="zh-CN" sz="2400" kern="100" spc="40" dirty="0">
                          <a:solidFill>
                            <a:srgbClr val="FF0000"/>
                          </a:solidFill>
                          <a:effectLst/>
                        </a:rPr>
                        <a:t>．学位论文答辩</a:t>
                      </a:r>
                      <a:endParaRPr 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rgbClr val="94AEDD"/>
                    </a:solidFill>
                  </a:tcPr>
                </a:tc>
                <a:tc>
                  <a:txBody>
                    <a:bodyPr/>
                    <a:lstStyle/>
                    <a:p>
                      <a:pPr algn="ctr">
                        <a:spcAft>
                          <a:spcPts val="0"/>
                        </a:spcAft>
                      </a:pPr>
                      <a:r>
                        <a:rPr lang="en-US" sz="2400" kern="0" spc="75" dirty="0">
                          <a:effectLst/>
                          <a:latin typeface="+mn-ea"/>
                          <a:ea typeface="+mn-ea"/>
                        </a:rPr>
                        <a:t>3</a:t>
                      </a:r>
                      <a:r>
                        <a:rPr lang="zh-CN" sz="2400" kern="0" spc="75" dirty="0">
                          <a:effectLst/>
                          <a:latin typeface="+mn-ea"/>
                          <a:ea typeface="+mn-ea"/>
                        </a:rPr>
                        <a:t>月</a:t>
                      </a:r>
                      <a:r>
                        <a:rPr lang="en-US" sz="2400" kern="0" spc="75" dirty="0">
                          <a:effectLst/>
                          <a:latin typeface="+mn-ea"/>
                          <a:ea typeface="+mn-ea"/>
                        </a:rPr>
                        <a:t>3</a:t>
                      </a:r>
                      <a:r>
                        <a:rPr lang="zh-CN" sz="2400" kern="0" spc="75" dirty="0">
                          <a:effectLst/>
                          <a:latin typeface="+mn-ea"/>
                          <a:ea typeface="+mn-ea"/>
                        </a:rPr>
                        <a:t>日</a:t>
                      </a:r>
                      <a:endParaRPr lang="zh-CN" sz="1800" kern="100" dirty="0">
                        <a:effectLst/>
                        <a:latin typeface="+mn-ea"/>
                        <a:ea typeface="+mn-ea"/>
                        <a:cs typeface="Times New Roman" panose="02020603050405020304" pitchFamily="18" charset="0"/>
                      </a:endParaRPr>
                    </a:p>
                  </a:txBody>
                  <a:tcPr marL="68580" marR="68580" marT="0" marB="0" anchor="ctr">
                    <a:solidFill>
                      <a:srgbClr val="94AEDD"/>
                    </a:solidFill>
                  </a:tcPr>
                </a:tc>
                <a:tc>
                  <a:txBody>
                    <a:bodyPr/>
                    <a:lstStyle/>
                    <a:p>
                      <a:pPr algn="ctr">
                        <a:spcAft>
                          <a:spcPts val="0"/>
                        </a:spcAft>
                      </a:pPr>
                      <a:r>
                        <a:rPr lang="en-US" sz="2400" kern="100" spc="40" dirty="0">
                          <a:effectLst/>
                          <a:latin typeface="+mn-ea"/>
                          <a:ea typeface="+mn-ea"/>
                        </a:rPr>
                        <a:t>5</a:t>
                      </a:r>
                      <a:r>
                        <a:rPr lang="zh-CN" sz="2400" kern="100" spc="40" dirty="0">
                          <a:effectLst/>
                          <a:latin typeface="+mn-ea"/>
                          <a:ea typeface="+mn-ea"/>
                        </a:rPr>
                        <a:t>月</a:t>
                      </a:r>
                      <a:r>
                        <a:rPr lang="en-US" sz="2400" kern="100" spc="40" dirty="0">
                          <a:effectLst/>
                          <a:latin typeface="+mn-ea"/>
                          <a:ea typeface="+mn-ea"/>
                        </a:rPr>
                        <a:t>26</a:t>
                      </a:r>
                      <a:r>
                        <a:rPr lang="zh-CN" sz="2400" kern="100" spc="40" dirty="0">
                          <a:effectLst/>
                          <a:latin typeface="+mn-ea"/>
                          <a:ea typeface="+mn-ea"/>
                        </a:rPr>
                        <a:t>日</a:t>
                      </a:r>
                      <a:endParaRPr lang="zh-CN" sz="1800" kern="100" dirty="0">
                        <a:effectLst/>
                        <a:latin typeface="+mn-ea"/>
                        <a:ea typeface="+mn-ea"/>
                        <a:cs typeface="Times New Roman" panose="02020603050405020304" pitchFamily="18" charset="0"/>
                      </a:endParaRPr>
                    </a:p>
                  </a:txBody>
                  <a:tcPr marL="68580" marR="68580" marT="0" marB="0" anchor="ctr">
                    <a:solidFill>
                      <a:srgbClr val="94AEDD"/>
                    </a:solidFill>
                  </a:tcPr>
                </a:tc>
                <a:tc>
                  <a:txBody>
                    <a:bodyPr/>
                    <a:lstStyle/>
                    <a:p>
                      <a:pPr algn="ctr">
                        <a:spcAft>
                          <a:spcPts val="0"/>
                        </a:spcAft>
                      </a:pPr>
                      <a:r>
                        <a:rPr lang="en-US" sz="2400" kern="100" spc="40" dirty="0">
                          <a:effectLst/>
                          <a:latin typeface="+mn-ea"/>
                          <a:ea typeface="+mn-ea"/>
                        </a:rPr>
                        <a:t>10</a:t>
                      </a:r>
                      <a:r>
                        <a:rPr lang="zh-CN" sz="2400" kern="100" spc="40" dirty="0">
                          <a:effectLst/>
                          <a:latin typeface="+mn-ea"/>
                          <a:ea typeface="+mn-ea"/>
                        </a:rPr>
                        <a:t>月</a:t>
                      </a:r>
                      <a:r>
                        <a:rPr lang="en-US" sz="2400" kern="100" spc="40" dirty="0">
                          <a:effectLst/>
                          <a:latin typeface="+mn-ea"/>
                          <a:ea typeface="+mn-ea"/>
                        </a:rPr>
                        <a:t>27</a:t>
                      </a:r>
                      <a:r>
                        <a:rPr lang="zh-CN" sz="2400" kern="100" spc="40" dirty="0">
                          <a:effectLst/>
                          <a:latin typeface="+mn-ea"/>
                          <a:ea typeface="+mn-ea"/>
                        </a:rPr>
                        <a:t>日</a:t>
                      </a:r>
                      <a:endParaRPr lang="zh-CN" sz="1800" kern="100" dirty="0">
                        <a:effectLst/>
                        <a:latin typeface="+mn-ea"/>
                        <a:ea typeface="+mn-ea"/>
                        <a:cs typeface="Times New Roman" panose="02020603050405020304" pitchFamily="18" charset="0"/>
                      </a:endParaRPr>
                    </a:p>
                  </a:txBody>
                  <a:tcPr marL="68580" marR="68580" marT="0" marB="0" anchor="ctr">
                    <a:solidFill>
                      <a:srgbClr val="94AEDD"/>
                    </a:solidFill>
                  </a:tcPr>
                </a:tc>
                <a:extLst>
                  <a:ext uri="{0D108BD9-81ED-4DB2-BD59-A6C34878D82A}">
                    <a16:rowId xmlns:a16="http://schemas.microsoft.com/office/drawing/2014/main" val="10003"/>
                  </a:ext>
                </a:extLst>
              </a:tr>
              <a:tr h="663174">
                <a:tc>
                  <a:txBody>
                    <a:bodyPr/>
                    <a:lstStyle/>
                    <a:p>
                      <a:pPr marL="243840" indent="-243840" algn="l">
                        <a:spcAft>
                          <a:spcPts val="0"/>
                        </a:spcAft>
                      </a:pPr>
                      <a:r>
                        <a:rPr lang="en-US" sz="2400" kern="100" spc="40" dirty="0">
                          <a:solidFill>
                            <a:srgbClr val="FF0000"/>
                          </a:solidFill>
                          <a:effectLst/>
                        </a:rPr>
                        <a:t>3</a:t>
                      </a:r>
                      <a:r>
                        <a:rPr lang="zh-CN" sz="2400" kern="100" spc="40" dirty="0">
                          <a:solidFill>
                            <a:srgbClr val="FF0000"/>
                          </a:solidFill>
                          <a:effectLst/>
                        </a:rPr>
                        <a:t>．学位材料提交到院系</a:t>
                      </a:r>
                      <a:endParaRPr 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rgbClr val="94AEDD"/>
                    </a:solidFill>
                  </a:tcPr>
                </a:tc>
                <a:tc>
                  <a:txBody>
                    <a:bodyPr/>
                    <a:lstStyle/>
                    <a:p>
                      <a:pPr algn="ctr">
                        <a:spcAft>
                          <a:spcPts val="0"/>
                        </a:spcAft>
                      </a:pPr>
                      <a:r>
                        <a:rPr lang="en-US" sz="2400" kern="100" spc="40" dirty="0">
                          <a:effectLst/>
                          <a:latin typeface="+mn-ea"/>
                          <a:ea typeface="+mn-ea"/>
                        </a:rPr>
                        <a:t>3</a:t>
                      </a:r>
                      <a:r>
                        <a:rPr lang="zh-CN" sz="2400" kern="100" spc="40" dirty="0">
                          <a:effectLst/>
                          <a:latin typeface="+mn-ea"/>
                          <a:ea typeface="+mn-ea"/>
                        </a:rPr>
                        <a:t>月</a:t>
                      </a:r>
                      <a:r>
                        <a:rPr lang="en-US" sz="2400" kern="100" spc="40" dirty="0">
                          <a:effectLst/>
                          <a:latin typeface="+mn-ea"/>
                          <a:ea typeface="+mn-ea"/>
                        </a:rPr>
                        <a:t>7</a:t>
                      </a:r>
                      <a:r>
                        <a:rPr lang="zh-CN" sz="2400" kern="100" spc="40" dirty="0">
                          <a:effectLst/>
                          <a:latin typeface="+mn-ea"/>
                          <a:ea typeface="+mn-ea"/>
                        </a:rPr>
                        <a:t>日</a:t>
                      </a:r>
                      <a:endParaRPr lang="zh-CN" sz="1800" kern="100" dirty="0">
                        <a:effectLst/>
                        <a:latin typeface="+mn-ea"/>
                        <a:ea typeface="+mn-ea"/>
                        <a:cs typeface="Times New Roman" panose="02020603050405020304" pitchFamily="18" charset="0"/>
                      </a:endParaRPr>
                    </a:p>
                  </a:txBody>
                  <a:tcPr marL="68580" marR="68580" marT="0" marB="0" anchor="ctr">
                    <a:solidFill>
                      <a:srgbClr val="94AEDD"/>
                    </a:solidFill>
                  </a:tcPr>
                </a:tc>
                <a:tc>
                  <a:txBody>
                    <a:bodyPr/>
                    <a:lstStyle/>
                    <a:p>
                      <a:pPr algn="ctr">
                        <a:spcAft>
                          <a:spcPts val="0"/>
                        </a:spcAft>
                      </a:pPr>
                      <a:r>
                        <a:rPr lang="en-US" sz="2400" kern="100" spc="40" dirty="0">
                          <a:effectLst/>
                          <a:latin typeface="+mn-ea"/>
                          <a:ea typeface="+mn-ea"/>
                        </a:rPr>
                        <a:t>5</a:t>
                      </a:r>
                      <a:r>
                        <a:rPr lang="zh-CN" sz="2400" kern="100" spc="40" dirty="0">
                          <a:effectLst/>
                          <a:latin typeface="+mn-ea"/>
                          <a:ea typeface="+mn-ea"/>
                        </a:rPr>
                        <a:t>月</a:t>
                      </a:r>
                      <a:r>
                        <a:rPr lang="en-US" sz="2400" kern="100" spc="40" dirty="0">
                          <a:effectLst/>
                          <a:latin typeface="+mn-ea"/>
                          <a:ea typeface="+mn-ea"/>
                        </a:rPr>
                        <a:t>30</a:t>
                      </a:r>
                      <a:r>
                        <a:rPr lang="zh-CN" sz="2400" kern="100" spc="40" dirty="0">
                          <a:effectLst/>
                          <a:latin typeface="+mn-ea"/>
                          <a:ea typeface="+mn-ea"/>
                        </a:rPr>
                        <a:t>日</a:t>
                      </a:r>
                      <a:endParaRPr lang="zh-CN" sz="1800" kern="100" dirty="0">
                        <a:effectLst/>
                        <a:latin typeface="+mn-ea"/>
                        <a:ea typeface="+mn-ea"/>
                        <a:cs typeface="Times New Roman" panose="02020603050405020304" pitchFamily="18" charset="0"/>
                      </a:endParaRPr>
                    </a:p>
                  </a:txBody>
                  <a:tcPr marL="68580" marR="68580" marT="0" marB="0" anchor="ctr">
                    <a:solidFill>
                      <a:srgbClr val="94AEDD"/>
                    </a:solidFill>
                  </a:tcPr>
                </a:tc>
                <a:tc>
                  <a:txBody>
                    <a:bodyPr/>
                    <a:lstStyle/>
                    <a:p>
                      <a:pPr algn="ctr">
                        <a:spcAft>
                          <a:spcPts val="0"/>
                        </a:spcAft>
                      </a:pPr>
                      <a:r>
                        <a:rPr lang="en-US" sz="2400" kern="100" spc="40" dirty="0">
                          <a:effectLst/>
                          <a:latin typeface="+mn-ea"/>
                          <a:ea typeface="+mn-ea"/>
                        </a:rPr>
                        <a:t>10</a:t>
                      </a:r>
                      <a:r>
                        <a:rPr lang="zh-CN" sz="2400" kern="100" spc="40" dirty="0">
                          <a:effectLst/>
                          <a:latin typeface="+mn-ea"/>
                          <a:ea typeface="+mn-ea"/>
                        </a:rPr>
                        <a:t>月</a:t>
                      </a:r>
                      <a:r>
                        <a:rPr lang="en-US" sz="2400" kern="100" spc="40" dirty="0">
                          <a:effectLst/>
                          <a:latin typeface="+mn-ea"/>
                          <a:ea typeface="+mn-ea"/>
                        </a:rPr>
                        <a:t>31</a:t>
                      </a:r>
                      <a:r>
                        <a:rPr lang="zh-CN" sz="2400" kern="100" spc="40" dirty="0">
                          <a:effectLst/>
                          <a:latin typeface="+mn-ea"/>
                          <a:ea typeface="+mn-ea"/>
                        </a:rPr>
                        <a:t>日</a:t>
                      </a:r>
                      <a:endParaRPr lang="zh-CN" sz="1800" kern="100" dirty="0">
                        <a:effectLst/>
                        <a:latin typeface="+mn-ea"/>
                        <a:ea typeface="+mn-ea"/>
                        <a:cs typeface="Times New Roman" panose="02020603050405020304" pitchFamily="18" charset="0"/>
                      </a:endParaRPr>
                    </a:p>
                  </a:txBody>
                  <a:tcPr marL="68580" marR="68580" marT="0" marB="0" anchor="ctr">
                    <a:solidFill>
                      <a:srgbClr val="94AEDD"/>
                    </a:solidFill>
                  </a:tcPr>
                </a:tc>
                <a:extLst>
                  <a:ext uri="{0D108BD9-81ED-4DB2-BD59-A6C34878D82A}">
                    <a16:rowId xmlns:a16="http://schemas.microsoft.com/office/drawing/2014/main" val="10004"/>
                  </a:ext>
                </a:extLst>
              </a:tr>
              <a:tr h="655962">
                <a:tc>
                  <a:txBody>
                    <a:bodyPr/>
                    <a:lstStyle/>
                    <a:p>
                      <a:pPr marL="243840" indent="-243840" algn="l">
                        <a:spcAft>
                          <a:spcPts val="0"/>
                        </a:spcAft>
                      </a:pPr>
                      <a:r>
                        <a:rPr lang="en-US" sz="2400" kern="100" spc="40" dirty="0">
                          <a:solidFill>
                            <a:srgbClr val="FF0000"/>
                          </a:solidFill>
                          <a:effectLst/>
                        </a:rPr>
                        <a:t>4</a:t>
                      </a:r>
                      <a:r>
                        <a:rPr lang="zh-CN" sz="2400" kern="100" spc="40" dirty="0">
                          <a:solidFill>
                            <a:srgbClr val="FF0000"/>
                          </a:solidFill>
                          <a:effectLst/>
                        </a:rPr>
                        <a:t>．</a:t>
                      </a:r>
                      <a:r>
                        <a:rPr lang="zh-CN" altLang="en-US" sz="2400" kern="100" spc="40" dirty="0">
                          <a:solidFill>
                            <a:srgbClr val="FF0000"/>
                          </a:solidFill>
                          <a:effectLst/>
                        </a:rPr>
                        <a:t>院系提交学位材料</a:t>
                      </a:r>
                      <a:endParaRPr 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rgbClr val="94AEDD"/>
                    </a:solidFill>
                  </a:tcPr>
                </a:tc>
                <a:tc>
                  <a:txBody>
                    <a:bodyPr/>
                    <a:lstStyle/>
                    <a:p>
                      <a:pPr algn="ctr">
                        <a:spcAft>
                          <a:spcPts val="0"/>
                        </a:spcAft>
                      </a:pPr>
                      <a:r>
                        <a:rPr lang="en-US" sz="2400" kern="100" spc="40" dirty="0">
                          <a:effectLst/>
                          <a:latin typeface="+mn-ea"/>
                          <a:ea typeface="+mn-ea"/>
                        </a:rPr>
                        <a:t>3</a:t>
                      </a:r>
                      <a:r>
                        <a:rPr lang="zh-CN" sz="2400" kern="100" spc="40" dirty="0">
                          <a:effectLst/>
                          <a:latin typeface="+mn-ea"/>
                          <a:ea typeface="+mn-ea"/>
                        </a:rPr>
                        <a:t>月</a:t>
                      </a:r>
                      <a:r>
                        <a:rPr lang="en-US" sz="2400" kern="100" spc="40" dirty="0">
                          <a:effectLst/>
                          <a:latin typeface="+mn-ea"/>
                          <a:ea typeface="+mn-ea"/>
                        </a:rPr>
                        <a:t>11</a:t>
                      </a:r>
                      <a:r>
                        <a:rPr lang="zh-CN" sz="2400" kern="100" spc="40" dirty="0">
                          <a:effectLst/>
                          <a:latin typeface="+mn-ea"/>
                          <a:ea typeface="+mn-ea"/>
                        </a:rPr>
                        <a:t>日</a:t>
                      </a:r>
                      <a:endParaRPr lang="zh-CN" sz="1800" kern="100" dirty="0">
                        <a:effectLst/>
                        <a:latin typeface="+mn-ea"/>
                        <a:ea typeface="+mn-ea"/>
                        <a:cs typeface="Times New Roman" panose="02020603050405020304" pitchFamily="18" charset="0"/>
                      </a:endParaRPr>
                    </a:p>
                  </a:txBody>
                  <a:tcPr marL="68580" marR="68580" marT="0" marB="0" anchor="ctr">
                    <a:solidFill>
                      <a:srgbClr val="94AEDD"/>
                    </a:solidFill>
                  </a:tcPr>
                </a:tc>
                <a:tc>
                  <a:txBody>
                    <a:bodyPr/>
                    <a:lstStyle/>
                    <a:p>
                      <a:pPr algn="ctr">
                        <a:spcAft>
                          <a:spcPts val="0"/>
                        </a:spcAft>
                      </a:pPr>
                      <a:r>
                        <a:rPr lang="en-US" sz="2400" kern="100" spc="40">
                          <a:effectLst/>
                          <a:latin typeface="+mn-ea"/>
                          <a:ea typeface="+mn-ea"/>
                        </a:rPr>
                        <a:t>6</a:t>
                      </a:r>
                      <a:r>
                        <a:rPr lang="zh-CN" sz="2400" kern="100" spc="40">
                          <a:effectLst/>
                          <a:latin typeface="+mn-ea"/>
                          <a:ea typeface="+mn-ea"/>
                        </a:rPr>
                        <a:t>月</a:t>
                      </a:r>
                      <a:r>
                        <a:rPr lang="en-US" sz="2400" kern="100" spc="40">
                          <a:effectLst/>
                          <a:latin typeface="+mn-ea"/>
                          <a:ea typeface="+mn-ea"/>
                        </a:rPr>
                        <a:t>3</a:t>
                      </a:r>
                      <a:r>
                        <a:rPr lang="zh-CN" sz="2400" kern="100" spc="40">
                          <a:effectLst/>
                          <a:latin typeface="+mn-ea"/>
                          <a:ea typeface="+mn-ea"/>
                        </a:rPr>
                        <a:t>日</a:t>
                      </a:r>
                      <a:endParaRPr lang="zh-CN" sz="1800" kern="100">
                        <a:effectLst/>
                        <a:latin typeface="+mn-ea"/>
                        <a:ea typeface="+mn-ea"/>
                        <a:cs typeface="Times New Roman" panose="02020603050405020304" pitchFamily="18" charset="0"/>
                      </a:endParaRPr>
                    </a:p>
                  </a:txBody>
                  <a:tcPr marL="68580" marR="68580" marT="0" marB="0" anchor="ctr">
                    <a:solidFill>
                      <a:srgbClr val="94AEDD"/>
                    </a:solidFill>
                  </a:tcPr>
                </a:tc>
                <a:tc>
                  <a:txBody>
                    <a:bodyPr/>
                    <a:lstStyle/>
                    <a:p>
                      <a:pPr algn="ctr">
                        <a:spcAft>
                          <a:spcPts val="0"/>
                        </a:spcAft>
                      </a:pPr>
                      <a:r>
                        <a:rPr lang="en-US" sz="2400" kern="100" spc="40" dirty="0">
                          <a:effectLst/>
                          <a:latin typeface="+mn-ea"/>
                          <a:ea typeface="+mn-ea"/>
                        </a:rPr>
                        <a:t>11</a:t>
                      </a:r>
                      <a:r>
                        <a:rPr lang="zh-CN" sz="2400" kern="100" spc="40" dirty="0">
                          <a:effectLst/>
                          <a:latin typeface="+mn-ea"/>
                          <a:ea typeface="+mn-ea"/>
                        </a:rPr>
                        <a:t>月</a:t>
                      </a:r>
                      <a:r>
                        <a:rPr lang="en-US" sz="2400" kern="100" spc="40" dirty="0">
                          <a:effectLst/>
                          <a:latin typeface="+mn-ea"/>
                          <a:ea typeface="+mn-ea"/>
                        </a:rPr>
                        <a:t>4</a:t>
                      </a:r>
                      <a:r>
                        <a:rPr lang="zh-CN" sz="2400" kern="100" spc="40" dirty="0">
                          <a:effectLst/>
                          <a:latin typeface="+mn-ea"/>
                          <a:ea typeface="+mn-ea"/>
                        </a:rPr>
                        <a:t>日</a:t>
                      </a:r>
                      <a:endParaRPr lang="zh-CN" sz="1800" kern="100" dirty="0">
                        <a:effectLst/>
                        <a:latin typeface="+mn-ea"/>
                        <a:ea typeface="+mn-ea"/>
                        <a:cs typeface="Times New Roman" panose="02020603050405020304" pitchFamily="18" charset="0"/>
                      </a:endParaRPr>
                    </a:p>
                  </a:txBody>
                  <a:tcPr marL="68580" marR="68580" marT="0" marB="0" anchor="ctr">
                    <a:solidFill>
                      <a:srgbClr val="94AEDD"/>
                    </a:solidFill>
                  </a:tcPr>
                </a:tc>
                <a:extLst>
                  <a:ext uri="{0D108BD9-81ED-4DB2-BD59-A6C34878D82A}">
                    <a16:rowId xmlns:a16="http://schemas.microsoft.com/office/drawing/2014/main" val="10005"/>
                  </a:ext>
                </a:extLst>
              </a:tr>
            </a:tbl>
          </a:graphicData>
        </a:graphic>
      </p:graphicFrame>
      <p:sp>
        <p:nvSpPr>
          <p:cNvPr id="4" name="TextBox 3"/>
          <p:cNvSpPr txBox="1"/>
          <p:nvPr/>
        </p:nvSpPr>
        <p:spPr>
          <a:xfrm>
            <a:off x="377506" y="5318620"/>
            <a:ext cx="10687574" cy="830997"/>
          </a:xfrm>
          <a:prstGeom prst="rect">
            <a:avLst/>
          </a:prstGeom>
          <a:solidFill>
            <a:srgbClr val="FFC000"/>
          </a:solidFill>
        </p:spPr>
        <p:txBody>
          <a:bodyPr wrap="square" rtlCol="0">
            <a:spAutoFit/>
          </a:bodyPr>
          <a:lstStyle/>
          <a:p>
            <a:r>
              <a:rPr lang="zh-CN" altLang="en-US" sz="2400" b="1" dirty="0">
                <a:latin typeface="黑体" pitchFamily="49" charset="-122"/>
                <a:ea typeface="黑体" pitchFamily="49" charset="-122"/>
              </a:rPr>
              <a:t>根据节点安排，合理规划时间。截止日期之后不能再上传，切勿在截止日期当天才首次上传，以免出现问题没有时间处理</a:t>
            </a:r>
          </a:p>
        </p:txBody>
      </p:sp>
    </p:spTree>
    <p:extLst>
      <p:ext uri="{BB962C8B-B14F-4D97-AF65-F5344CB8AC3E}">
        <p14:creationId xmlns:p14="http://schemas.microsoft.com/office/powerpoint/2010/main" val="1563799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63837F-4B0E-4B02-993A-892F57773741}"/>
              </a:ext>
            </a:extLst>
          </p:cNvPr>
          <p:cNvSpPr>
            <a:spLocks noGrp="1"/>
          </p:cNvSpPr>
          <p:nvPr>
            <p:ph type="title"/>
          </p:nvPr>
        </p:nvSpPr>
        <p:spPr/>
        <p:txBody>
          <a:bodyPr/>
          <a:lstStyle/>
          <a:p>
            <a:r>
              <a:rPr lang="zh-CN" altLang="en-US" dirty="0"/>
              <a:t>学位申请、毕业   整体流程</a:t>
            </a:r>
          </a:p>
        </p:txBody>
      </p:sp>
      <p:sp>
        <p:nvSpPr>
          <p:cNvPr id="9" name="箭头: 右 8">
            <a:extLst>
              <a:ext uri="{FF2B5EF4-FFF2-40B4-BE49-F238E27FC236}">
                <a16:creationId xmlns:a16="http://schemas.microsoft.com/office/drawing/2014/main" id="{83F345B8-B377-42B9-93EE-3084FED66A67}"/>
              </a:ext>
            </a:extLst>
          </p:cNvPr>
          <p:cNvSpPr/>
          <p:nvPr/>
        </p:nvSpPr>
        <p:spPr>
          <a:xfrm>
            <a:off x="343949" y="1337425"/>
            <a:ext cx="11694253" cy="5259897"/>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98EB3CF7-C779-4437-9DCD-26852E1EE8D0}"/>
              </a:ext>
            </a:extLst>
          </p:cNvPr>
          <p:cNvSpPr/>
          <p:nvPr/>
        </p:nvSpPr>
        <p:spPr>
          <a:xfrm>
            <a:off x="1326082" y="3305262"/>
            <a:ext cx="771787" cy="1468074"/>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659EEA94-B7E2-4372-B24C-C2C069697ED9}"/>
              </a:ext>
            </a:extLst>
          </p:cNvPr>
          <p:cNvSpPr/>
          <p:nvPr/>
        </p:nvSpPr>
        <p:spPr>
          <a:xfrm>
            <a:off x="2478558" y="3332215"/>
            <a:ext cx="771787" cy="1468074"/>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华文琥珀" pitchFamily="2" charset="-122"/>
                <a:ea typeface="华文琥珀" pitchFamily="2" charset="-122"/>
              </a:rPr>
              <a:t>校验学分完成情况</a:t>
            </a:r>
          </a:p>
        </p:txBody>
      </p:sp>
      <p:sp>
        <p:nvSpPr>
          <p:cNvPr id="13" name="矩形: 圆角 12">
            <a:extLst>
              <a:ext uri="{FF2B5EF4-FFF2-40B4-BE49-F238E27FC236}">
                <a16:creationId xmlns:a16="http://schemas.microsoft.com/office/drawing/2014/main" id="{78A68285-DEA4-41BF-9F72-4A17B0C1AB0A}"/>
              </a:ext>
            </a:extLst>
          </p:cNvPr>
          <p:cNvSpPr/>
          <p:nvPr/>
        </p:nvSpPr>
        <p:spPr>
          <a:xfrm>
            <a:off x="3419523" y="3349614"/>
            <a:ext cx="771787" cy="1468074"/>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华文琥珀" pitchFamily="2" charset="-122"/>
                <a:ea typeface="华文琥珀" pitchFamily="2" charset="-122"/>
              </a:rPr>
              <a:t>预评审</a:t>
            </a:r>
          </a:p>
        </p:txBody>
      </p:sp>
      <p:sp>
        <p:nvSpPr>
          <p:cNvPr id="14" name="矩形: 圆角 13">
            <a:extLst>
              <a:ext uri="{FF2B5EF4-FFF2-40B4-BE49-F238E27FC236}">
                <a16:creationId xmlns:a16="http://schemas.microsoft.com/office/drawing/2014/main" id="{79DBA941-C8E9-4CD2-9159-0A41CD039930}"/>
              </a:ext>
            </a:extLst>
          </p:cNvPr>
          <p:cNvSpPr/>
          <p:nvPr/>
        </p:nvSpPr>
        <p:spPr>
          <a:xfrm>
            <a:off x="4359246" y="3349615"/>
            <a:ext cx="771787" cy="1468074"/>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华文琥珀" pitchFamily="2" charset="-122"/>
                <a:ea typeface="华文琥珀" pitchFamily="2" charset="-122"/>
              </a:rPr>
              <a:t>查</a:t>
            </a:r>
            <a:endParaRPr lang="en-US" altLang="zh-CN" dirty="0">
              <a:solidFill>
                <a:schemeClr val="tx1"/>
              </a:solidFill>
              <a:latin typeface="华文琥珀" pitchFamily="2" charset="-122"/>
              <a:ea typeface="华文琥珀" pitchFamily="2" charset="-122"/>
            </a:endParaRPr>
          </a:p>
          <a:p>
            <a:pPr algn="ctr"/>
            <a:r>
              <a:rPr lang="zh-CN" altLang="en-US" dirty="0">
                <a:solidFill>
                  <a:schemeClr val="tx1"/>
                </a:solidFill>
                <a:latin typeface="华文琥珀" pitchFamily="2" charset="-122"/>
                <a:ea typeface="华文琥珀" pitchFamily="2" charset="-122"/>
              </a:rPr>
              <a:t>重</a:t>
            </a:r>
          </a:p>
        </p:txBody>
      </p:sp>
      <p:sp>
        <p:nvSpPr>
          <p:cNvPr id="15" name="矩形: 圆角 14">
            <a:extLst>
              <a:ext uri="{FF2B5EF4-FFF2-40B4-BE49-F238E27FC236}">
                <a16:creationId xmlns:a16="http://schemas.microsoft.com/office/drawing/2014/main" id="{9CABD9A6-2D2B-4A24-AFEC-53A0D0461EED}"/>
              </a:ext>
            </a:extLst>
          </p:cNvPr>
          <p:cNvSpPr/>
          <p:nvPr/>
        </p:nvSpPr>
        <p:spPr>
          <a:xfrm>
            <a:off x="5204514" y="3340760"/>
            <a:ext cx="771787" cy="1468074"/>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华文琥珀" pitchFamily="2" charset="-122"/>
                <a:ea typeface="华文琥珀" pitchFamily="2" charset="-122"/>
              </a:rPr>
              <a:t>正</a:t>
            </a:r>
            <a:endParaRPr lang="en-US" altLang="zh-CN" dirty="0">
              <a:solidFill>
                <a:schemeClr val="tx1"/>
              </a:solidFill>
              <a:latin typeface="华文琥珀" pitchFamily="2" charset="-122"/>
              <a:ea typeface="华文琥珀" pitchFamily="2" charset="-122"/>
            </a:endParaRPr>
          </a:p>
          <a:p>
            <a:pPr algn="ctr"/>
            <a:r>
              <a:rPr lang="zh-CN" altLang="en-US" dirty="0">
                <a:solidFill>
                  <a:schemeClr val="tx1"/>
                </a:solidFill>
                <a:latin typeface="华文琥珀" pitchFamily="2" charset="-122"/>
                <a:ea typeface="华文琥珀" pitchFamily="2" charset="-122"/>
              </a:rPr>
              <a:t>式</a:t>
            </a:r>
            <a:endParaRPr lang="en-US" altLang="zh-CN" dirty="0">
              <a:solidFill>
                <a:schemeClr val="tx1"/>
              </a:solidFill>
              <a:latin typeface="华文琥珀" pitchFamily="2" charset="-122"/>
              <a:ea typeface="华文琥珀" pitchFamily="2" charset="-122"/>
            </a:endParaRPr>
          </a:p>
          <a:p>
            <a:pPr algn="ctr"/>
            <a:r>
              <a:rPr lang="zh-CN" altLang="en-US" dirty="0">
                <a:solidFill>
                  <a:schemeClr val="tx1"/>
                </a:solidFill>
                <a:latin typeface="华文琥珀" pitchFamily="2" charset="-122"/>
                <a:ea typeface="华文琥珀" pitchFamily="2" charset="-122"/>
              </a:rPr>
              <a:t>送</a:t>
            </a:r>
            <a:endParaRPr lang="en-US" altLang="zh-CN" dirty="0">
              <a:solidFill>
                <a:schemeClr val="tx1"/>
              </a:solidFill>
              <a:latin typeface="华文琥珀" pitchFamily="2" charset="-122"/>
              <a:ea typeface="华文琥珀" pitchFamily="2" charset="-122"/>
            </a:endParaRPr>
          </a:p>
          <a:p>
            <a:pPr algn="ctr"/>
            <a:r>
              <a:rPr lang="zh-CN" altLang="en-US" dirty="0">
                <a:solidFill>
                  <a:schemeClr val="tx1"/>
                </a:solidFill>
                <a:latin typeface="华文琥珀" pitchFamily="2" charset="-122"/>
                <a:ea typeface="华文琥珀" pitchFamily="2" charset="-122"/>
              </a:rPr>
              <a:t>审</a:t>
            </a:r>
          </a:p>
        </p:txBody>
      </p:sp>
      <p:sp>
        <p:nvSpPr>
          <p:cNvPr id="16" name="文本框 15">
            <a:extLst>
              <a:ext uri="{FF2B5EF4-FFF2-40B4-BE49-F238E27FC236}">
                <a16:creationId xmlns:a16="http://schemas.microsoft.com/office/drawing/2014/main" id="{F13A5E20-9359-47E3-88D7-3E02E2F1F4C7}"/>
              </a:ext>
            </a:extLst>
          </p:cNvPr>
          <p:cNvSpPr txBox="1"/>
          <p:nvPr/>
        </p:nvSpPr>
        <p:spPr>
          <a:xfrm>
            <a:off x="1524856" y="3506479"/>
            <a:ext cx="360727" cy="1200329"/>
          </a:xfrm>
          <a:prstGeom prst="rect">
            <a:avLst/>
          </a:prstGeom>
          <a:noFill/>
        </p:spPr>
        <p:txBody>
          <a:bodyPr wrap="square" rtlCol="0">
            <a:spAutoFit/>
          </a:bodyPr>
          <a:lstStyle/>
          <a:p>
            <a:r>
              <a:rPr lang="zh-CN" altLang="en-US" dirty="0">
                <a:latin typeface="华文琥珀" pitchFamily="2" charset="-122"/>
                <a:ea typeface="华文琥珀" pitchFamily="2" charset="-122"/>
              </a:rPr>
              <a:t>中期考核</a:t>
            </a:r>
          </a:p>
        </p:txBody>
      </p:sp>
      <p:sp>
        <p:nvSpPr>
          <p:cNvPr id="17" name="矩形: 圆角 16">
            <a:extLst>
              <a:ext uri="{FF2B5EF4-FFF2-40B4-BE49-F238E27FC236}">
                <a16:creationId xmlns:a16="http://schemas.microsoft.com/office/drawing/2014/main" id="{481261AE-C5DB-492E-BB9F-7A53CFE8C401}"/>
              </a:ext>
            </a:extLst>
          </p:cNvPr>
          <p:cNvSpPr/>
          <p:nvPr/>
        </p:nvSpPr>
        <p:spPr>
          <a:xfrm>
            <a:off x="6089942" y="3356061"/>
            <a:ext cx="771787" cy="1468074"/>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华文琥珀" pitchFamily="2" charset="-122"/>
                <a:ea typeface="华文琥珀" pitchFamily="2" charset="-122"/>
              </a:rPr>
              <a:t>答</a:t>
            </a:r>
            <a:endParaRPr lang="en-US" altLang="zh-CN" dirty="0">
              <a:solidFill>
                <a:schemeClr val="tx1"/>
              </a:solidFill>
              <a:latin typeface="华文琥珀" pitchFamily="2" charset="-122"/>
              <a:ea typeface="华文琥珀" pitchFamily="2" charset="-122"/>
            </a:endParaRPr>
          </a:p>
          <a:p>
            <a:pPr algn="ctr"/>
            <a:r>
              <a:rPr lang="zh-CN" altLang="en-US" dirty="0">
                <a:solidFill>
                  <a:schemeClr val="tx1"/>
                </a:solidFill>
                <a:latin typeface="华文琥珀" pitchFamily="2" charset="-122"/>
                <a:ea typeface="华文琥珀" pitchFamily="2" charset="-122"/>
              </a:rPr>
              <a:t>辩</a:t>
            </a:r>
          </a:p>
        </p:txBody>
      </p:sp>
      <p:sp>
        <p:nvSpPr>
          <p:cNvPr id="18" name="矩形: 圆角 17">
            <a:extLst>
              <a:ext uri="{FF2B5EF4-FFF2-40B4-BE49-F238E27FC236}">
                <a16:creationId xmlns:a16="http://schemas.microsoft.com/office/drawing/2014/main" id="{460ECAA3-FBB3-466B-9793-474B3DCD6EE5}"/>
              </a:ext>
            </a:extLst>
          </p:cNvPr>
          <p:cNvSpPr/>
          <p:nvPr/>
        </p:nvSpPr>
        <p:spPr>
          <a:xfrm>
            <a:off x="6936570" y="3364294"/>
            <a:ext cx="771787" cy="1468074"/>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华文琥珀" pitchFamily="2" charset="-122"/>
                <a:ea typeface="华文琥珀" pitchFamily="2" charset="-122"/>
              </a:rPr>
              <a:t>学位分委员会</a:t>
            </a:r>
          </a:p>
        </p:txBody>
      </p:sp>
      <p:sp>
        <p:nvSpPr>
          <p:cNvPr id="19" name="矩形: 圆角 18">
            <a:extLst>
              <a:ext uri="{FF2B5EF4-FFF2-40B4-BE49-F238E27FC236}">
                <a16:creationId xmlns:a16="http://schemas.microsoft.com/office/drawing/2014/main" id="{6A885A8F-653D-40D9-945D-457870FB9E74}"/>
              </a:ext>
            </a:extLst>
          </p:cNvPr>
          <p:cNvSpPr/>
          <p:nvPr/>
        </p:nvSpPr>
        <p:spPr>
          <a:xfrm>
            <a:off x="7774732" y="3372762"/>
            <a:ext cx="771787" cy="1468074"/>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华文琥珀" pitchFamily="2" charset="-122"/>
                <a:ea typeface="华文琥珀" pitchFamily="2" charset="-122"/>
              </a:rPr>
              <a:t>校学位委员会</a:t>
            </a:r>
          </a:p>
        </p:txBody>
      </p:sp>
      <p:sp>
        <p:nvSpPr>
          <p:cNvPr id="20" name="矩形: 圆角 19">
            <a:extLst>
              <a:ext uri="{FF2B5EF4-FFF2-40B4-BE49-F238E27FC236}">
                <a16:creationId xmlns:a16="http://schemas.microsoft.com/office/drawing/2014/main" id="{0FECDB5D-7FA5-48F0-8F11-DAA3C6D9A60F}"/>
              </a:ext>
            </a:extLst>
          </p:cNvPr>
          <p:cNvSpPr/>
          <p:nvPr/>
        </p:nvSpPr>
        <p:spPr>
          <a:xfrm>
            <a:off x="8639962" y="3357150"/>
            <a:ext cx="771787" cy="1468074"/>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华文琥珀" pitchFamily="2" charset="-122"/>
                <a:ea typeface="华文琥珀" pitchFamily="2" charset="-122"/>
              </a:rPr>
              <a:t>学位授予</a:t>
            </a:r>
          </a:p>
        </p:txBody>
      </p:sp>
      <p:cxnSp>
        <p:nvCxnSpPr>
          <p:cNvPr id="29" name="直接箭头连接符 28">
            <a:extLst>
              <a:ext uri="{FF2B5EF4-FFF2-40B4-BE49-F238E27FC236}">
                <a16:creationId xmlns:a16="http://schemas.microsoft.com/office/drawing/2014/main" id="{4A8D5B79-6E1F-4568-A61B-B8669B5CA8E8}"/>
              </a:ext>
            </a:extLst>
          </p:cNvPr>
          <p:cNvCxnSpPr/>
          <p:nvPr/>
        </p:nvCxnSpPr>
        <p:spPr>
          <a:xfrm flipV="1">
            <a:off x="4725720" y="2339522"/>
            <a:ext cx="0" cy="9982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矩形 30">
            <a:extLst>
              <a:ext uri="{FF2B5EF4-FFF2-40B4-BE49-F238E27FC236}">
                <a16:creationId xmlns:a16="http://schemas.microsoft.com/office/drawing/2014/main" id="{B8245D81-7085-4818-9F88-2FB6635537B1}"/>
              </a:ext>
            </a:extLst>
          </p:cNvPr>
          <p:cNvSpPr/>
          <p:nvPr/>
        </p:nvSpPr>
        <p:spPr>
          <a:xfrm>
            <a:off x="3642143" y="1366633"/>
            <a:ext cx="2130804" cy="998289"/>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3</a:t>
            </a:r>
            <a:r>
              <a:rPr lang="zh-CN" altLang="en-US" dirty="0">
                <a:solidFill>
                  <a:schemeClr val="tx1"/>
                </a:solidFill>
              </a:rPr>
              <a:t>次机会，重复率平均值：博士  </a:t>
            </a:r>
            <a:r>
              <a:rPr lang="en-US" altLang="zh-CN" dirty="0">
                <a:solidFill>
                  <a:schemeClr val="tx1"/>
                </a:solidFill>
              </a:rPr>
              <a:t>3%</a:t>
            </a:r>
            <a:r>
              <a:rPr lang="zh-CN" altLang="en-US" dirty="0">
                <a:solidFill>
                  <a:schemeClr val="tx1"/>
                </a:solidFill>
              </a:rPr>
              <a:t>。硕士</a:t>
            </a:r>
            <a:r>
              <a:rPr lang="en-US" altLang="zh-CN" dirty="0">
                <a:solidFill>
                  <a:schemeClr val="tx1"/>
                </a:solidFill>
              </a:rPr>
              <a:t>5%</a:t>
            </a:r>
            <a:endParaRPr lang="zh-CN" altLang="en-US" dirty="0">
              <a:solidFill>
                <a:schemeClr val="tx1"/>
              </a:solidFill>
            </a:endParaRPr>
          </a:p>
        </p:txBody>
      </p:sp>
      <p:cxnSp>
        <p:nvCxnSpPr>
          <p:cNvPr id="33" name="直接箭头连接符 32">
            <a:extLst>
              <a:ext uri="{FF2B5EF4-FFF2-40B4-BE49-F238E27FC236}">
                <a16:creationId xmlns:a16="http://schemas.microsoft.com/office/drawing/2014/main" id="{16833C49-EF42-4C65-96FB-2AB48800BB1F}"/>
              </a:ext>
            </a:extLst>
          </p:cNvPr>
          <p:cNvCxnSpPr>
            <a:stCxn id="17" idx="2"/>
          </p:cNvCxnSpPr>
          <p:nvPr/>
        </p:nvCxnSpPr>
        <p:spPr>
          <a:xfrm>
            <a:off x="6475836" y="4824135"/>
            <a:ext cx="2096" cy="6459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矩形 33">
            <a:extLst>
              <a:ext uri="{FF2B5EF4-FFF2-40B4-BE49-F238E27FC236}">
                <a16:creationId xmlns:a16="http://schemas.microsoft.com/office/drawing/2014/main" id="{116F0517-47F1-488D-8939-A2EFE2B5E2C6}"/>
              </a:ext>
            </a:extLst>
          </p:cNvPr>
          <p:cNvSpPr/>
          <p:nvPr/>
        </p:nvSpPr>
        <p:spPr>
          <a:xfrm>
            <a:off x="5976149" y="5496035"/>
            <a:ext cx="889226" cy="645333"/>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毕业流程完成</a:t>
            </a:r>
          </a:p>
        </p:txBody>
      </p:sp>
      <p:sp>
        <p:nvSpPr>
          <p:cNvPr id="6" name="文本框 5">
            <a:extLst>
              <a:ext uri="{FF2B5EF4-FFF2-40B4-BE49-F238E27FC236}">
                <a16:creationId xmlns:a16="http://schemas.microsoft.com/office/drawing/2014/main" id="{18451A38-9AF6-4AAB-984D-E0B5FA6FCF94}"/>
              </a:ext>
            </a:extLst>
          </p:cNvPr>
          <p:cNvSpPr txBox="1"/>
          <p:nvPr/>
        </p:nvSpPr>
        <p:spPr>
          <a:xfrm>
            <a:off x="2926748" y="5435912"/>
            <a:ext cx="2093985" cy="830997"/>
          </a:xfrm>
          <a:prstGeom prst="rect">
            <a:avLst/>
          </a:prstGeom>
          <a:noFill/>
        </p:spPr>
        <p:txBody>
          <a:bodyPr wrap="square" rtlCol="0">
            <a:spAutoFit/>
          </a:bodyPr>
          <a:lstStyle/>
          <a:p>
            <a:r>
              <a:rPr lang="zh-CN" altLang="en-US" sz="1600" dirty="0"/>
              <a:t>根据预审专家提出的意见认真修改论文，提高查重通过率</a:t>
            </a:r>
          </a:p>
        </p:txBody>
      </p:sp>
      <p:sp>
        <p:nvSpPr>
          <p:cNvPr id="8" name="矩形 7">
            <a:extLst>
              <a:ext uri="{FF2B5EF4-FFF2-40B4-BE49-F238E27FC236}">
                <a16:creationId xmlns:a16="http://schemas.microsoft.com/office/drawing/2014/main" id="{F097D696-3CC9-4079-942A-F120597DD50F}"/>
              </a:ext>
            </a:extLst>
          </p:cNvPr>
          <p:cNvSpPr/>
          <p:nvPr/>
        </p:nvSpPr>
        <p:spPr>
          <a:xfrm>
            <a:off x="2937933" y="5428301"/>
            <a:ext cx="2108200" cy="9233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11">
            <a:extLst>
              <a:ext uri="{FF2B5EF4-FFF2-40B4-BE49-F238E27FC236}">
                <a16:creationId xmlns:a16="http://schemas.microsoft.com/office/drawing/2014/main" id="{659EEA94-B7E2-4372-B24C-C2C069697ED9}"/>
              </a:ext>
            </a:extLst>
          </p:cNvPr>
          <p:cNvSpPr/>
          <p:nvPr/>
        </p:nvSpPr>
        <p:spPr>
          <a:xfrm>
            <a:off x="489901" y="3308058"/>
            <a:ext cx="771787" cy="1468074"/>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华文琥珀" pitchFamily="2" charset="-122"/>
                <a:ea typeface="华文琥珀" pitchFamily="2" charset="-122"/>
              </a:rPr>
              <a:t>开题</a:t>
            </a:r>
          </a:p>
        </p:txBody>
      </p:sp>
      <p:sp>
        <p:nvSpPr>
          <p:cNvPr id="37" name="矩形 36"/>
          <p:cNvSpPr/>
          <p:nvPr/>
        </p:nvSpPr>
        <p:spPr>
          <a:xfrm>
            <a:off x="406399" y="3149600"/>
            <a:ext cx="1913467" cy="18034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箭头连接符 40">
            <a:extLst>
              <a:ext uri="{FF2B5EF4-FFF2-40B4-BE49-F238E27FC236}">
                <a16:creationId xmlns:a16="http://schemas.microsoft.com/office/drawing/2014/main" id="{42CC6175-CA9B-4F83-BEB4-56390AB61774}"/>
              </a:ext>
            </a:extLst>
          </p:cNvPr>
          <p:cNvCxnSpPr>
            <a:cxnSpLocks/>
          </p:cNvCxnSpPr>
          <p:nvPr/>
        </p:nvCxnSpPr>
        <p:spPr>
          <a:xfrm rot="5400000">
            <a:off x="3454323" y="5120549"/>
            <a:ext cx="602998" cy="10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3" name="矩形: 圆角 19">
            <a:extLst>
              <a:ext uri="{FF2B5EF4-FFF2-40B4-BE49-F238E27FC236}">
                <a16:creationId xmlns:a16="http://schemas.microsoft.com/office/drawing/2014/main" id="{0FECDB5D-7FA5-48F0-8F11-DAA3C6D9A60F}"/>
              </a:ext>
            </a:extLst>
          </p:cNvPr>
          <p:cNvSpPr/>
          <p:nvPr/>
        </p:nvSpPr>
        <p:spPr>
          <a:xfrm>
            <a:off x="9545896" y="3340216"/>
            <a:ext cx="771787" cy="1468074"/>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华文琥珀" pitchFamily="2" charset="-122"/>
                <a:ea typeface="华文琥珀" pitchFamily="2" charset="-122"/>
              </a:rPr>
              <a:t>信息公示上报</a:t>
            </a:r>
          </a:p>
        </p:txBody>
      </p:sp>
      <p:sp>
        <p:nvSpPr>
          <p:cNvPr id="44" name="矩形: 圆角 19">
            <a:extLst>
              <a:ext uri="{FF2B5EF4-FFF2-40B4-BE49-F238E27FC236}">
                <a16:creationId xmlns:a16="http://schemas.microsoft.com/office/drawing/2014/main" id="{0FECDB5D-7FA5-48F0-8F11-DAA3C6D9A60F}"/>
              </a:ext>
            </a:extLst>
          </p:cNvPr>
          <p:cNvSpPr/>
          <p:nvPr/>
        </p:nvSpPr>
        <p:spPr>
          <a:xfrm>
            <a:off x="10485696" y="3314816"/>
            <a:ext cx="771787" cy="1468074"/>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华文琥珀" pitchFamily="2" charset="-122"/>
                <a:ea typeface="华文琥珀" pitchFamily="2" charset="-122"/>
              </a:rPr>
              <a:t>抽检</a:t>
            </a:r>
          </a:p>
        </p:txBody>
      </p:sp>
      <p:cxnSp>
        <p:nvCxnSpPr>
          <p:cNvPr id="45" name="直接箭头连接符 44">
            <a:extLst>
              <a:ext uri="{FF2B5EF4-FFF2-40B4-BE49-F238E27FC236}">
                <a16:creationId xmlns:a16="http://schemas.microsoft.com/office/drawing/2014/main" id="{42CC6175-CA9B-4F83-BEB4-56390AB61774}"/>
              </a:ext>
            </a:extLst>
          </p:cNvPr>
          <p:cNvCxnSpPr>
            <a:cxnSpLocks/>
          </p:cNvCxnSpPr>
          <p:nvPr/>
        </p:nvCxnSpPr>
        <p:spPr>
          <a:xfrm rot="5400000">
            <a:off x="10600192" y="5078216"/>
            <a:ext cx="602998" cy="10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6" name="文本框 5">
            <a:extLst>
              <a:ext uri="{FF2B5EF4-FFF2-40B4-BE49-F238E27FC236}">
                <a16:creationId xmlns:a16="http://schemas.microsoft.com/office/drawing/2014/main" id="{18451A38-9AF6-4AAB-984D-E0B5FA6FCF94}"/>
              </a:ext>
            </a:extLst>
          </p:cNvPr>
          <p:cNvSpPr txBox="1"/>
          <p:nvPr/>
        </p:nvSpPr>
        <p:spPr>
          <a:xfrm>
            <a:off x="10140348" y="5418979"/>
            <a:ext cx="1357385" cy="830997"/>
          </a:xfrm>
          <a:prstGeom prst="rect">
            <a:avLst/>
          </a:prstGeom>
          <a:noFill/>
        </p:spPr>
        <p:txBody>
          <a:bodyPr wrap="square" rtlCol="0">
            <a:spAutoFit/>
          </a:bodyPr>
          <a:lstStyle/>
          <a:p>
            <a:r>
              <a:rPr lang="zh-CN" altLang="en-US" sz="1600" dirty="0"/>
              <a:t>教育部博士</a:t>
            </a:r>
            <a:endParaRPr lang="en-US" altLang="zh-CN" sz="1600" dirty="0"/>
          </a:p>
          <a:p>
            <a:r>
              <a:rPr lang="zh-CN" altLang="en-US" sz="1600" dirty="0"/>
              <a:t>安徽省硕士</a:t>
            </a:r>
            <a:endParaRPr lang="en-US" altLang="zh-CN" sz="1600" dirty="0"/>
          </a:p>
          <a:p>
            <a:r>
              <a:rPr lang="zh-CN" altLang="en-US" sz="1600" dirty="0"/>
              <a:t>校级博士</a:t>
            </a:r>
          </a:p>
        </p:txBody>
      </p:sp>
    </p:spTree>
    <p:extLst>
      <p:ext uri="{BB962C8B-B14F-4D97-AF65-F5344CB8AC3E}">
        <p14:creationId xmlns:p14="http://schemas.microsoft.com/office/powerpoint/2010/main" val="1720335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几点说明</a:t>
            </a:r>
          </a:p>
        </p:txBody>
      </p:sp>
      <p:sp>
        <p:nvSpPr>
          <p:cNvPr id="5" name="文本框 4">
            <a:extLst>
              <a:ext uri="{FF2B5EF4-FFF2-40B4-BE49-F238E27FC236}">
                <a16:creationId xmlns:a16="http://schemas.microsoft.com/office/drawing/2014/main" id="{437EE49F-68F3-42EA-9E6C-4D41A5643EC5}"/>
              </a:ext>
            </a:extLst>
          </p:cNvPr>
          <p:cNvSpPr txBox="1"/>
          <p:nvPr/>
        </p:nvSpPr>
        <p:spPr>
          <a:xfrm>
            <a:off x="609601" y="1300294"/>
            <a:ext cx="10779854" cy="3139321"/>
          </a:xfrm>
          <a:prstGeom prst="rect">
            <a:avLst/>
          </a:prstGeom>
          <a:noFill/>
        </p:spPr>
        <p:txBody>
          <a:bodyPr wrap="square" rtlCol="0">
            <a:spAutoFit/>
          </a:bodyPr>
          <a:lstStyle/>
          <a:p>
            <a:pPr marL="285750" indent="-285750">
              <a:buFont typeface="Wingdings" panose="05000000000000000000" pitchFamily="2" charset="2"/>
              <a:buChar char="p"/>
            </a:pPr>
            <a:r>
              <a:rPr lang="zh-CN" altLang="en-US" b="1" dirty="0"/>
              <a:t>学校使用中国知网学位论文检测系统，一般</a:t>
            </a:r>
            <a:r>
              <a:rPr lang="en-US" altLang="zh-CN" b="1" dirty="0"/>
              <a:t>1-2</a:t>
            </a:r>
            <a:r>
              <a:rPr lang="zh-CN" altLang="en-US" b="1" dirty="0"/>
              <a:t>天出 查重结果（人工手动查重）；</a:t>
            </a:r>
            <a:endParaRPr lang="en-US" altLang="zh-CN" b="1" dirty="0"/>
          </a:p>
          <a:p>
            <a:pPr marL="285750" indent="-285750">
              <a:buFont typeface="Wingdings" panose="05000000000000000000" pitchFamily="2" charset="2"/>
              <a:buChar char="p"/>
            </a:pPr>
            <a:r>
              <a:rPr lang="zh-CN" altLang="en-US" b="1" dirty="0"/>
              <a:t>每个批次可以有</a:t>
            </a:r>
            <a:r>
              <a:rPr lang="en-US" altLang="zh-CN" b="1" dirty="0"/>
              <a:t>3</a:t>
            </a:r>
            <a:r>
              <a:rPr lang="zh-CN" altLang="en-US" b="1" dirty="0"/>
              <a:t>次查重机会，请勿浪费；</a:t>
            </a:r>
            <a:endParaRPr lang="en-US" altLang="zh-CN" b="1" dirty="0"/>
          </a:p>
          <a:p>
            <a:pPr marL="285750" indent="-285750">
              <a:buFont typeface="Wingdings" panose="05000000000000000000" pitchFamily="2" charset="2"/>
              <a:buChar char="p"/>
            </a:pPr>
            <a:r>
              <a:rPr lang="zh-CN" altLang="en-US" b="1" dirty="0"/>
              <a:t>查重不包括目录、参考文献、附录、致谢部分，为了查重方便，尽可能将所有参考文献放在一起；</a:t>
            </a:r>
            <a:endParaRPr lang="en-US" altLang="zh-CN" b="1" dirty="0"/>
          </a:p>
          <a:p>
            <a:pPr marL="285750" indent="-285750">
              <a:buFont typeface="Wingdings" panose="05000000000000000000" pitchFamily="2" charset="2"/>
              <a:buChar char="p"/>
            </a:pPr>
            <a:r>
              <a:rPr lang="zh-CN" altLang="en-US" b="1" dirty="0">
                <a:solidFill>
                  <a:srgbClr val="FF0000"/>
                </a:solidFill>
              </a:rPr>
              <a:t>核科学与技术、能源动力送审是单盲，无需隐去个人、导师、科研成果及课题组相关信息；</a:t>
            </a:r>
            <a:endParaRPr lang="en-US" altLang="zh-CN" b="1" dirty="0">
              <a:solidFill>
                <a:srgbClr val="FF0000"/>
              </a:solidFill>
            </a:endParaRPr>
          </a:p>
          <a:p>
            <a:pPr marL="285750" indent="-285750">
              <a:buFont typeface="Wingdings" panose="05000000000000000000" pitchFamily="2" charset="2"/>
              <a:buChar char="p"/>
            </a:pPr>
            <a:r>
              <a:rPr lang="zh-CN" altLang="en-US" b="1" dirty="0">
                <a:solidFill>
                  <a:srgbClr val="FF0000"/>
                </a:solidFill>
              </a:rPr>
              <a:t>物理学是双盲送审，上传查重时，需要隐去所有个人、导师、课题组等信息；</a:t>
            </a:r>
            <a:endParaRPr lang="en-US" altLang="zh-CN" b="1" dirty="0">
              <a:solidFill>
                <a:srgbClr val="FF0000"/>
              </a:solidFill>
            </a:endParaRPr>
          </a:p>
          <a:p>
            <a:pPr marL="285750" indent="-285750">
              <a:buFont typeface="Wingdings" panose="05000000000000000000" pitchFamily="2" charset="2"/>
              <a:buChar char="p"/>
            </a:pPr>
            <a:r>
              <a:rPr lang="zh-CN" altLang="en-US" b="1" dirty="0"/>
              <a:t>博士论文正文字数不少于</a:t>
            </a:r>
            <a:r>
              <a:rPr lang="en-US" altLang="zh-CN" b="1" dirty="0"/>
              <a:t>5</a:t>
            </a:r>
            <a:r>
              <a:rPr lang="zh-CN" altLang="en-US" b="1" dirty="0"/>
              <a:t>万字，硕士不少于</a:t>
            </a:r>
            <a:r>
              <a:rPr lang="en-US" altLang="zh-CN" b="1" dirty="0"/>
              <a:t>3</a:t>
            </a:r>
            <a:r>
              <a:rPr lang="zh-CN" altLang="en-US" b="1" dirty="0"/>
              <a:t>万字，论文撰写规范参照我校相关学位论文撰写模板（</a:t>
            </a:r>
            <a:r>
              <a:rPr lang="en-US" altLang="zh-CN" b="1" dirty="0"/>
              <a:t> https://gradschool.ustc.edu.cn/column/190 </a:t>
            </a:r>
            <a:r>
              <a:rPr lang="zh-CN" altLang="en-US" b="1" dirty="0"/>
              <a:t>）；  研究方向宽泛些</a:t>
            </a:r>
            <a:endParaRPr lang="en-US" altLang="zh-CN" b="1" dirty="0"/>
          </a:p>
          <a:p>
            <a:pPr marL="285750" indent="-285750"/>
            <a:br>
              <a:rPr lang="zh-CN" altLang="en-US" dirty="0"/>
            </a:br>
            <a:endParaRPr lang="en-US" altLang="zh-CN" dirty="0"/>
          </a:p>
          <a:p>
            <a:endParaRPr lang="en-US" altLang="zh-CN" dirty="0"/>
          </a:p>
          <a:p>
            <a:endParaRPr lang="zh-CN" altLang="en-US" dirty="0"/>
          </a:p>
        </p:txBody>
      </p:sp>
      <p:pic>
        <p:nvPicPr>
          <p:cNvPr id="7" name="图片 6">
            <a:extLst>
              <a:ext uri="{FF2B5EF4-FFF2-40B4-BE49-F238E27FC236}">
                <a16:creationId xmlns:a16="http://schemas.microsoft.com/office/drawing/2014/main" id="{61647515-BEBF-4AD2-8A5B-626C27D626B6}"/>
              </a:ext>
            </a:extLst>
          </p:cNvPr>
          <p:cNvPicPr>
            <a:picLocks noChangeAspect="1"/>
          </p:cNvPicPr>
          <p:nvPr/>
        </p:nvPicPr>
        <p:blipFill>
          <a:blip r:embed="rId2"/>
          <a:stretch>
            <a:fillRect/>
          </a:stretch>
        </p:blipFill>
        <p:spPr>
          <a:xfrm>
            <a:off x="4236440" y="3397541"/>
            <a:ext cx="4538444" cy="2986482"/>
          </a:xfrm>
          <a:prstGeom prst="rect">
            <a:avLst/>
          </a:prstGeom>
          <a:ln>
            <a:solidFill>
              <a:srgbClr val="00B0F0"/>
            </a:solidFill>
          </a:ln>
        </p:spPr>
      </p:pic>
    </p:spTree>
    <p:extLst>
      <p:ext uri="{BB962C8B-B14F-4D97-AF65-F5344CB8AC3E}">
        <p14:creationId xmlns:p14="http://schemas.microsoft.com/office/powerpoint/2010/main" val="1321648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学位论文预评审</a:t>
            </a:r>
            <a:r>
              <a:rPr lang="en-US" altLang="zh-CN" dirty="0"/>
              <a:t>-</a:t>
            </a:r>
            <a:r>
              <a:rPr lang="zh-CN" altLang="en-US" dirty="0"/>
              <a:t>预审表已经删除校学位办审核</a:t>
            </a:r>
          </a:p>
        </p:txBody>
      </p:sp>
      <p:sp>
        <p:nvSpPr>
          <p:cNvPr id="4" name="矩形 3">
            <a:extLst>
              <a:ext uri="{FF2B5EF4-FFF2-40B4-BE49-F238E27FC236}">
                <a16:creationId xmlns:a16="http://schemas.microsoft.com/office/drawing/2014/main" id="{27AB9843-37A4-4FD1-88AA-E28B106FC2A5}"/>
              </a:ext>
            </a:extLst>
          </p:cNvPr>
          <p:cNvSpPr/>
          <p:nvPr/>
        </p:nvSpPr>
        <p:spPr>
          <a:xfrm>
            <a:off x="215320" y="1407704"/>
            <a:ext cx="5254302" cy="4842094"/>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08D8128B-DBFF-407A-ADB1-7A08A753C7F1}"/>
              </a:ext>
            </a:extLst>
          </p:cNvPr>
          <p:cNvSpPr txBox="1"/>
          <p:nvPr/>
        </p:nvSpPr>
        <p:spPr>
          <a:xfrm>
            <a:off x="420847" y="1526796"/>
            <a:ext cx="4914551" cy="5078313"/>
          </a:xfrm>
          <a:prstGeom prst="rect">
            <a:avLst/>
          </a:prstGeom>
          <a:noFill/>
        </p:spPr>
        <p:txBody>
          <a:bodyPr wrap="square" rtlCol="0">
            <a:spAutoFit/>
          </a:bodyPr>
          <a:lstStyle/>
          <a:p>
            <a:pPr marL="285750" indent="-285750">
              <a:buFont typeface="Wingdings" panose="05000000000000000000" pitchFamily="2" charset="2"/>
              <a:buChar char="u"/>
            </a:pPr>
            <a:r>
              <a:rPr lang="zh-CN" altLang="en-US" sz="1600" b="1" dirty="0"/>
              <a:t>预审线下进行，导师找预审专家对学位论文的创新性、工作量、文献综述、 规范性及其与学科符合度是否达到要求而进行的前置审核；</a:t>
            </a:r>
            <a:endParaRPr lang="en-US" altLang="zh-CN" sz="1600" b="1" dirty="0"/>
          </a:p>
          <a:p>
            <a:pPr marL="285750" indent="-285750">
              <a:buFont typeface="Wingdings" panose="05000000000000000000" pitchFamily="2" charset="2"/>
              <a:buChar char="u"/>
            </a:pPr>
            <a:r>
              <a:rPr lang="zh-CN" altLang="en-US" sz="1600" b="1" dirty="0"/>
              <a:t>导师对论文做出评价；</a:t>
            </a:r>
            <a:endParaRPr lang="en-US" altLang="zh-CN" sz="1600" b="1" dirty="0"/>
          </a:p>
          <a:p>
            <a:pPr marL="285750" indent="-285750">
              <a:buFont typeface="Wingdings" panose="05000000000000000000" pitchFamily="2" charset="2"/>
              <a:buChar char="u"/>
            </a:pPr>
            <a:r>
              <a:rPr lang="zh-CN" altLang="en-US" sz="1600" b="1" dirty="0"/>
              <a:t>博士：</a:t>
            </a:r>
            <a:r>
              <a:rPr lang="en-US" altLang="zh-CN" sz="1600" b="1" dirty="0"/>
              <a:t>3</a:t>
            </a:r>
            <a:r>
              <a:rPr lang="zh-CN" altLang="en-US" sz="1600" b="1" dirty="0"/>
              <a:t>位专家，需为本学院内部博导，</a:t>
            </a:r>
            <a:r>
              <a:rPr lang="zh-CN" altLang="en-US" sz="1600" b="1" dirty="0">
                <a:highlight>
                  <a:srgbClr val="FFFF00"/>
                </a:highlight>
              </a:rPr>
              <a:t>且不能再作为论文评阅人；</a:t>
            </a:r>
            <a:endParaRPr lang="en-US" altLang="zh-CN" sz="1600" b="1" dirty="0"/>
          </a:p>
          <a:p>
            <a:pPr marL="285750" indent="-285750">
              <a:buFont typeface="Wingdings" panose="05000000000000000000" pitchFamily="2" charset="2"/>
              <a:buChar char="u"/>
            </a:pPr>
            <a:r>
              <a:rPr lang="zh-CN" altLang="en-US" sz="1600" b="1" dirty="0"/>
              <a:t>硕士：两位硕导；</a:t>
            </a:r>
            <a:endParaRPr lang="en-US" altLang="zh-CN" sz="1600" b="1" dirty="0"/>
          </a:p>
          <a:p>
            <a:pPr marL="285750" indent="-285750">
              <a:buFont typeface="Wingdings" panose="05000000000000000000" pitchFamily="2" charset="2"/>
              <a:buChar char="u"/>
            </a:pPr>
            <a:r>
              <a:rPr lang="zh-CN" altLang="en-US" sz="1600" b="1" dirty="0"/>
              <a:t>预审专家的意见可以合议在一张表，也可以单独反馈；</a:t>
            </a:r>
            <a:endParaRPr lang="en-US" altLang="zh-CN" sz="1600" b="1" dirty="0"/>
          </a:p>
          <a:p>
            <a:pPr marL="285750" indent="-285750">
              <a:buFont typeface="Wingdings" panose="05000000000000000000" pitchFamily="2" charset="2"/>
              <a:buChar char="u"/>
            </a:pPr>
            <a:r>
              <a:rPr lang="zh-CN" altLang="en-US" sz="1600" b="1" dirty="0"/>
              <a:t>预审专家需在毕业论文的原创性声明页签名（签字页替换论文撰写模板这一页），导师为该学位论文质量第一责任人，预审专家负连带责任；</a:t>
            </a:r>
            <a:endParaRPr lang="en-US" altLang="zh-CN" sz="1600" b="1" dirty="0"/>
          </a:p>
          <a:p>
            <a:pPr marL="285750" indent="-285750">
              <a:buFont typeface="Wingdings" panose="05000000000000000000" pitchFamily="2" charset="2"/>
              <a:buChar char="u"/>
            </a:pPr>
            <a:r>
              <a:rPr lang="zh-CN" altLang="en-US" sz="1600" b="1" dirty="0">
                <a:solidFill>
                  <a:srgbClr val="FF0000"/>
                </a:solidFill>
                <a:highlight>
                  <a:srgbClr val="FFFF00"/>
                </a:highlight>
              </a:rPr>
              <a:t>预计</a:t>
            </a:r>
            <a:r>
              <a:rPr lang="en-US" altLang="zh-CN" sz="1600" b="1" dirty="0">
                <a:solidFill>
                  <a:srgbClr val="FF0000"/>
                </a:solidFill>
                <a:highlight>
                  <a:srgbClr val="FFFF00"/>
                </a:highlight>
              </a:rPr>
              <a:t>2025</a:t>
            </a:r>
            <a:r>
              <a:rPr lang="zh-CN" altLang="en-US" sz="1600" b="1" dirty="0">
                <a:solidFill>
                  <a:srgbClr val="FF0000"/>
                </a:solidFill>
                <a:highlight>
                  <a:srgbClr val="FFFF00"/>
                </a:highlight>
              </a:rPr>
              <a:t>年</a:t>
            </a:r>
            <a:r>
              <a:rPr lang="en-US" altLang="zh-CN" sz="1600" b="1" dirty="0">
                <a:solidFill>
                  <a:srgbClr val="FF0000"/>
                </a:solidFill>
                <a:highlight>
                  <a:srgbClr val="FFFF00"/>
                </a:highlight>
              </a:rPr>
              <a:t>3</a:t>
            </a:r>
            <a:r>
              <a:rPr lang="zh-CN" altLang="en-US" sz="1600" b="1" dirty="0">
                <a:solidFill>
                  <a:srgbClr val="FF0000"/>
                </a:solidFill>
                <a:highlight>
                  <a:srgbClr val="FFFF00"/>
                </a:highlight>
              </a:rPr>
              <a:t>月份毕业的同学，即日起，就可把中期报告、学术报告（博士、专硕）交至教学办公室，再进行培养计划完成情况的校验，校验通过后，即可进入预审环节（为论文修改预留足够时间）。</a:t>
            </a:r>
            <a:endParaRPr lang="en-US" altLang="zh-CN" sz="1600" b="1" dirty="0">
              <a:solidFill>
                <a:srgbClr val="FF0000"/>
              </a:solidFill>
              <a:highlight>
                <a:srgbClr val="FFFF00"/>
              </a:highlight>
            </a:endParaRPr>
          </a:p>
          <a:p>
            <a:pPr marL="285750" indent="-285750">
              <a:buFont typeface="Wingdings" panose="05000000000000000000" pitchFamily="2" charset="2"/>
              <a:buChar char="u"/>
            </a:pPr>
            <a:endParaRPr lang="en-US" altLang="zh-CN" sz="1400" b="1" dirty="0"/>
          </a:p>
          <a:p>
            <a:pPr marL="285750" indent="-285750">
              <a:buFont typeface="Wingdings" panose="05000000000000000000" pitchFamily="2" charset="2"/>
              <a:buChar char="u"/>
            </a:pPr>
            <a:endParaRPr lang="en-US" altLang="zh-CN" sz="1400" b="1" dirty="0"/>
          </a:p>
          <a:p>
            <a:endParaRPr lang="en-US" altLang="zh-CN" sz="1400" b="1" dirty="0"/>
          </a:p>
        </p:txBody>
      </p:sp>
      <p:pic>
        <p:nvPicPr>
          <p:cNvPr id="14" name="图片 13">
            <a:extLst>
              <a:ext uri="{FF2B5EF4-FFF2-40B4-BE49-F238E27FC236}">
                <a16:creationId xmlns:a16="http://schemas.microsoft.com/office/drawing/2014/main" id="{20A3B191-758F-4C95-95BE-4C902CA24074}"/>
              </a:ext>
            </a:extLst>
          </p:cNvPr>
          <p:cNvPicPr>
            <a:picLocks noChangeAspect="1"/>
          </p:cNvPicPr>
          <p:nvPr/>
        </p:nvPicPr>
        <p:blipFill>
          <a:blip r:embed="rId2"/>
          <a:stretch>
            <a:fillRect/>
          </a:stretch>
        </p:blipFill>
        <p:spPr>
          <a:xfrm>
            <a:off x="8755313" y="1690666"/>
            <a:ext cx="2972496" cy="4231962"/>
          </a:xfrm>
          <a:prstGeom prst="rect">
            <a:avLst/>
          </a:prstGeom>
        </p:spPr>
      </p:pic>
      <p:pic>
        <p:nvPicPr>
          <p:cNvPr id="1027" name="Picture 3"/>
          <p:cNvPicPr>
            <a:picLocks noChangeAspect="1" noChangeArrowheads="1"/>
          </p:cNvPicPr>
          <p:nvPr/>
        </p:nvPicPr>
        <p:blipFill>
          <a:blip r:embed="rId3"/>
          <a:srcRect/>
          <a:stretch>
            <a:fillRect/>
          </a:stretch>
        </p:blipFill>
        <p:spPr bwMode="auto">
          <a:xfrm>
            <a:off x="5763238" y="1434517"/>
            <a:ext cx="2927254" cy="4588778"/>
          </a:xfrm>
          <a:prstGeom prst="rect">
            <a:avLst/>
          </a:prstGeom>
          <a:noFill/>
          <a:ln w="9525">
            <a:noFill/>
            <a:miter lim="800000"/>
            <a:headEnd/>
            <a:tailEnd/>
          </a:ln>
          <a:effectLst/>
        </p:spPr>
      </p:pic>
    </p:spTree>
    <p:extLst>
      <p:ext uri="{BB962C8B-B14F-4D97-AF65-F5344CB8AC3E}">
        <p14:creationId xmlns:p14="http://schemas.microsoft.com/office/powerpoint/2010/main" val="3172587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论文正式送审</a:t>
            </a:r>
          </a:p>
        </p:txBody>
      </p:sp>
      <p:graphicFrame>
        <p:nvGraphicFramePr>
          <p:cNvPr id="10" name="图示 9">
            <a:extLst>
              <a:ext uri="{FF2B5EF4-FFF2-40B4-BE49-F238E27FC236}">
                <a16:creationId xmlns:a16="http://schemas.microsoft.com/office/drawing/2014/main" id="{5915E060-D248-49B9-9648-3D099D3EB544}"/>
              </a:ext>
            </a:extLst>
          </p:cNvPr>
          <p:cNvGraphicFramePr/>
          <p:nvPr>
            <p:extLst>
              <p:ext uri="{D42A27DB-BD31-4B8C-83A1-F6EECF244321}">
                <p14:modId xmlns:p14="http://schemas.microsoft.com/office/powerpoint/2010/main" val="2218808572"/>
              </p:ext>
            </p:extLst>
          </p:nvPr>
        </p:nvGraphicFramePr>
        <p:xfrm>
          <a:off x="3162650" y="2159000"/>
          <a:ext cx="9029350" cy="40810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框 4">
            <a:extLst>
              <a:ext uri="{FF2B5EF4-FFF2-40B4-BE49-F238E27FC236}">
                <a16:creationId xmlns:a16="http://schemas.microsoft.com/office/drawing/2014/main" id="{4A41FC40-6CBD-47F2-AC39-41E623D13BA0}"/>
              </a:ext>
            </a:extLst>
          </p:cNvPr>
          <p:cNvSpPr txBox="1"/>
          <p:nvPr/>
        </p:nvSpPr>
        <p:spPr>
          <a:xfrm>
            <a:off x="3598256" y="1422910"/>
            <a:ext cx="7729058" cy="954107"/>
          </a:xfrm>
          <a:prstGeom prst="rect">
            <a:avLst/>
          </a:prstGeom>
          <a:noFill/>
        </p:spPr>
        <p:txBody>
          <a:bodyPr wrap="square" rtlCol="0">
            <a:spAutoFit/>
          </a:bodyPr>
          <a:lstStyle/>
          <a:p>
            <a:pPr marL="285750" indent="-285750">
              <a:buFont typeface="Wingdings" panose="05000000000000000000" pitchFamily="2" charset="2"/>
              <a:buChar char="n"/>
            </a:pPr>
            <a:r>
              <a:rPr lang="zh-CN" altLang="en-US" sz="1400" b="1" dirty="0">
                <a:solidFill>
                  <a:srgbClr val="00B0F0"/>
                </a:solidFill>
              </a:rPr>
              <a:t>“评审人”栏填写时，明审专家可直接填姓名等信息，盲审专家填 “盲审专家 </a:t>
            </a:r>
            <a:r>
              <a:rPr lang="en-US" altLang="zh-CN" sz="1400" b="1" dirty="0">
                <a:solidFill>
                  <a:srgbClr val="00B0F0"/>
                </a:solidFill>
              </a:rPr>
              <a:t>1</a:t>
            </a:r>
            <a:r>
              <a:rPr lang="zh-CN" altLang="en-US" sz="1400" b="1" dirty="0">
                <a:solidFill>
                  <a:srgbClr val="00B0F0"/>
                </a:solidFill>
              </a:rPr>
              <a:t>、</a:t>
            </a:r>
            <a:r>
              <a:rPr lang="en-US" altLang="zh-CN" sz="1400" b="1" dirty="0">
                <a:solidFill>
                  <a:srgbClr val="00B0F0"/>
                </a:solidFill>
              </a:rPr>
              <a:t>2</a:t>
            </a:r>
            <a:r>
              <a:rPr lang="zh-CN" altLang="en-US" sz="1400" b="1" dirty="0">
                <a:solidFill>
                  <a:srgbClr val="00B0F0"/>
                </a:solidFill>
              </a:rPr>
              <a:t>、</a:t>
            </a:r>
            <a:r>
              <a:rPr lang="en-US" altLang="zh-CN" sz="1400" b="1" dirty="0">
                <a:solidFill>
                  <a:srgbClr val="00B0F0"/>
                </a:solidFill>
              </a:rPr>
              <a:t>3……</a:t>
            </a:r>
          </a:p>
          <a:p>
            <a:pPr marL="285750" indent="-285750">
              <a:buFont typeface="Wingdings" panose="05000000000000000000" pitchFamily="2" charset="2"/>
              <a:buChar char="n"/>
            </a:pPr>
            <a:r>
              <a:rPr lang="zh-CN" altLang="en-US" sz="1400" b="1" dirty="0">
                <a:solidFill>
                  <a:srgbClr val="00B0F0"/>
                </a:solidFill>
              </a:rPr>
              <a:t>学位点签字：核、能源动力</a:t>
            </a:r>
            <a:r>
              <a:rPr lang="en-US" altLang="zh-CN" sz="1400" b="1" dirty="0">
                <a:solidFill>
                  <a:srgbClr val="00B0F0"/>
                </a:solidFill>
              </a:rPr>
              <a:t>——</a:t>
            </a:r>
            <a:r>
              <a:rPr lang="zh-CN" altLang="en-US" sz="1400" b="1" dirty="0">
                <a:solidFill>
                  <a:srgbClr val="00B0F0"/>
                </a:solidFill>
              </a:rPr>
              <a:t>庄革老师；     物理学</a:t>
            </a:r>
            <a:r>
              <a:rPr lang="en-US" altLang="zh-CN" sz="1400" b="1" dirty="0">
                <a:solidFill>
                  <a:srgbClr val="00B0F0"/>
                </a:solidFill>
              </a:rPr>
              <a:t>——</a:t>
            </a:r>
            <a:r>
              <a:rPr lang="zh-CN" altLang="en-US" sz="1400" b="1" dirty="0">
                <a:solidFill>
                  <a:srgbClr val="00B0F0"/>
                </a:solidFill>
              </a:rPr>
              <a:t>郑坚老师</a:t>
            </a:r>
            <a:endParaRPr lang="en-US" altLang="zh-CN" sz="1400" b="1" dirty="0">
              <a:solidFill>
                <a:srgbClr val="00B0F0"/>
              </a:solidFill>
            </a:endParaRPr>
          </a:p>
          <a:p>
            <a:pPr marL="285750" indent="-285750">
              <a:buFont typeface="Wingdings" panose="05000000000000000000" pitchFamily="2" charset="2"/>
              <a:buChar char="n"/>
            </a:pPr>
            <a:r>
              <a:rPr lang="zh-CN" altLang="en-US" sz="1400" b="1" dirty="0">
                <a:solidFill>
                  <a:srgbClr val="00B0F0"/>
                </a:solidFill>
              </a:rPr>
              <a:t>送审平台：物理学</a:t>
            </a:r>
            <a:r>
              <a:rPr lang="en-US" altLang="zh-CN" sz="1400" b="1" dirty="0">
                <a:solidFill>
                  <a:srgbClr val="00B0F0"/>
                </a:solidFill>
              </a:rPr>
              <a:t>——</a:t>
            </a:r>
            <a:r>
              <a:rPr lang="zh-CN" altLang="en-US" sz="1400" b="1" dirty="0">
                <a:solidFill>
                  <a:srgbClr val="00B0F0"/>
                </a:solidFill>
              </a:rPr>
              <a:t>教育部平台，核、能源动力</a:t>
            </a:r>
            <a:r>
              <a:rPr lang="en-US" altLang="zh-CN" sz="1400" b="1" dirty="0">
                <a:solidFill>
                  <a:srgbClr val="00B0F0"/>
                </a:solidFill>
              </a:rPr>
              <a:t>——</a:t>
            </a:r>
            <a:r>
              <a:rPr lang="zh-CN" altLang="en-US" sz="1400" b="1" dirty="0">
                <a:solidFill>
                  <a:srgbClr val="00B0F0"/>
                </a:solidFill>
              </a:rPr>
              <a:t>校内平台</a:t>
            </a:r>
            <a:endParaRPr lang="en-US" altLang="zh-CN" sz="1400" b="1" dirty="0">
              <a:solidFill>
                <a:srgbClr val="00B0F0"/>
              </a:solidFill>
            </a:endParaRPr>
          </a:p>
          <a:p>
            <a:pPr marL="285750" indent="-285750">
              <a:buFont typeface="Wingdings" panose="05000000000000000000" pitchFamily="2" charset="2"/>
              <a:buChar char="n"/>
            </a:pPr>
            <a:r>
              <a:rPr lang="zh-CN" altLang="en-US" sz="1400" b="1" dirty="0">
                <a:solidFill>
                  <a:srgbClr val="00B0F0"/>
                </a:solidFill>
              </a:rPr>
              <a:t>送审请携带预评审表、送审表</a:t>
            </a:r>
          </a:p>
        </p:txBody>
      </p:sp>
      <p:pic>
        <p:nvPicPr>
          <p:cNvPr id="2050" name="Picture 2"/>
          <p:cNvPicPr>
            <a:picLocks noChangeAspect="1" noChangeArrowheads="1"/>
          </p:cNvPicPr>
          <p:nvPr/>
        </p:nvPicPr>
        <p:blipFill>
          <a:blip r:embed="rId7"/>
          <a:srcRect/>
          <a:stretch>
            <a:fillRect/>
          </a:stretch>
        </p:blipFill>
        <p:spPr bwMode="auto">
          <a:xfrm>
            <a:off x="150847" y="1967451"/>
            <a:ext cx="2992448" cy="4360265"/>
          </a:xfrm>
          <a:prstGeom prst="rect">
            <a:avLst/>
          </a:prstGeom>
          <a:noFill/>
          <a:ln w="9525">
            <a:noFill/>
            <a:miter lim="800000"/>
            <a:headEnd/>
            <a:tailEnd/>
          </a:ln>
          <a:effectLst/>
        </p:spPr>
      </p:pic>
    </p:spTree>
    <p:extLst>
      <p:ext uri="{BB962C8B-B14F-4D97-AF65-F5344CB8AC3E}">
        <p14:creationId xmlns:p14="http://schemas.microsoft.com/office/powerpoint/2010/main" val="3716631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评审结果评定</a:t>
            </a:r>
          </a:p>
        </p:txBody>
      </p:sp>
      <p:sp>
        <p:nvSpPr>
          <p:cNvPr id="6" name="文本框 5">
            <a:extLst>
              <a:ext uri="{FF2B5EF4-FFF2-40B4-BE49-F238E27FC236}">
                <a16:creationId xmlns:a16="http://schemas.microsoft.com/office/drawing/2014/main" id="{EAE826F6-8CCE-4783-A284-9F6698D5E84A}"/>
              </a:ext>
            </a:extLst>
          </p:cNvPr>
          <p:cNvSpPr txBox="1"/>
          <p:nvPr/>
        </p:nvSpPr>
        <p:spPr>
          <a:xfrm>
            <a:off x="282429" y="1334413"/>
            <a:ext cx="11814496" cy="1077218"/>
          </a:xfrm>
          <a:prstGeom prst="rect">
            <a:avLst/>
          </a:prstGeom>
          <a:noFill/>
        </p:spPr>
        <p:txBody>
          <a:bodyPr wrap="square" rtlCol="0">
            <a:spAutoFit/>
          </a:bodyPr>
          <a:lstStyle/>
          <a:p>
            <a:r>
              <a:rPr lang="zh-CN" altLang="en-US" dirty="0"/>
              <a:t>正常情况下</a:t>
            </a:r>
            <a:r>
              <a:rPr lang="zh-CN" altLang="zh-CN" dirty="0"/>
              <a:t>，博士论文评审时间为</a:t>
            </a:r>
            <a:r>
              <a:rPr lang="en-US" altLang="zh-CN" dirty="0"/>
              <a:t>3</a:t>
            </a:r>
            <a:r>
              <a:rPr lang="zh-CN" altLang="en-US" dirty="0"/>
              <a:t>周</a:t>
            </a:r>
            <a:r>
              <a:rPr lang="zh-CN" altLang="zh-CN" dirty="0"/>
              <a:t>，硕士论文评审时间为</a:t>
            </a:r>
            <a:r>
              <a:rPr lang="en-US" altLang="zh-CN" dirty="0"/>
              <a:t>2</a:t>
            </a:r>
            <a:r>
              <a:rPr lang="zh-CN" altLang="en-US" dirty="0"/>
              <a:t>周</a:t>
            </a:r>
            <a:r>
              <a:rPr lang="zh-CN" altLang="zh-CN" dirty="0"/>
              <a:t>。</a:t>
            </a:r>
            <a:r>
              <a:rPr lang="zh-CN" altLang="en-US" dirty="0"/>
              <a:t>但不排除专家拒审、复审等情况，导致时间延长</a:t>
            </a:r>
            <a:endParaRPr lang="en-US" altLang="zh-CN" dirty="0"/>
          </a:p>
          <a:p>
            <a:r>
              <a:rPr lang="zh-CN" altLang="en-US" b="1" dirty="0"/>
              <a:t>四档结果：同意答辩（</a:t>
            </a:r>
            <a:r>
              <a:rPr lang="en-US" altLang="zh-CN" b="1" dirty="0"/>
              <a:t>A</a:t>
            </a:r>
            <a:r>
              <a:rPr lang="zh-CN" altLang="en-US" b="1" dirty="0"/>
              <a:t>）    同意答辩稍作修改（</a:t>
            </a:r>
            <a:r>
              <a:rPr lang="en-US" altLang="zh-CN" b="1" dirty="0"/>
              <a:t>B</a:t>
            </a:r>
            <a:r>
              <a:rPr lang="zh-CN" altLang="en-US" b="1" dirty="0"/>
              <a:t>）    修改后重新评审（</a:t>
            </a:r>
            <a:r>
              <a:rPr lang="en-US" altLang="zh-CN" b="1" dirty="0"/>
              <a:t>C</a:t>
            </a:r>
            <a:r>
              <a:rPr lang="zh-CN" altLang="en-US" b="1" dirty="0"/>
              <a:t>）    不同意答辩（</a:t>
            </a:r>
            <a:r>
              <a:rPr lang="en-US" altLang="zh-CN" b="1" dirty="0"/>
              <a:t>D</a:t>
            </a:r>
            <a:r>
              <a:rPr lang="zh-CN" altLang="en-US" b="1" dirty="0"/>
              <a:t>）</a:t>
            </a:r>
            <a:br>
              <a:rPr lang="zh-CN" altLang="en-US" dirty="0"/>
            </a:br>
            <a:endParaRPr lang="zh-CN" altLang="en-US" sz="2800" b="1" dirty="0">
              <a:solidFill>
                <a:srgbClr val="FF0000"/>
              </a:solidFill>
            </a:endParaRPr>
          </a:p>
        </p:txBody>
      </p:sp>
      <p:sp>
        <p:nvSpPr>
          <p:cNvPr id="10" name="文本框 9">
            <a:extLst>
              <a:ext uri="{FF2B5EF4-FFF2-40B4-BE49-F238E27FC236}">
                <a16:creationId xmlns:a16="http://schemas.microsoft.com/office/drawing/2014/main" id="{5C89C251-5E1B-4487-B57B-56D033BF398C}"/>
              </a:ext>
            </a:extLst>
          </p:cNvPr>
          <p:cNvSpPr txBox="1"/>
          <p:nvPr/>
        </p:nvSpPr>
        <p:spPr>
          <a:xfrm>
            <a:off x="199239" y="2057675"/>
            <a:ext cx="11627141" cy="830997"/>
          </a:xfrm>
          <a:prstGeom prst="rect">
            <a:avLst/>
          </a:prstGeom>
          <a:noFill/>
        </p:spPr>
        <p:txBody>
          <a:bodyPr wrap="square" rtlCol="0">
            <a:spAutoFit/>
          </a:bodyPr>
          <a:lstStyle/>
          <a:p>
            <a:pPr marL="285750" indent="-285750">
              <a:buFont typeface="Wingdings" panose="05000000000000000000" pitchFamily="2" charset="2"/>
              <a:buChar char="n"/>
            </a:pPr>
            <a:r>
              <a:rPr lang="zh-CN" altLang="en-US" sz="1600" b="1" dirty="0"/>
              <a:t>只有“</a:t>
            </a:r>
            <a:r>
              <a:rPr lang="en-US" altLang="zh-CN" sz="1600" b="1" dirty="0"/>
              <a:t>A</a:t>
            </a:r>
            <a:r>
              <a:rPr lang="zh-CN" altLang="en-US" sz="1600" b="1" dirty="0"/>
              <a:t>”或“</a:t>
            </a:r>
            <a:r>
              <a:rPr lang="en-US" altLang="zh-CN" sz="1600" b="1" dirty="0"/>
              <a:t>B</a:t>
            </a:r>
            <a:r>
              <a:rPr lang="zh-CN" altLang="en-US" sz="1600" b="1" dirty="0"/>
              <a:t>”，则评审通过。</a:t>
            </a:r>
            <a:endParaRPr lang="en-US" altLang="zh-CN" sz="1600" b="1" dirty="0"/>
          </a:p>
          <a:p>
            <a:r>
              <a:rPr lang="zh-CN" altLang="en-US" sz="1600" dirty="0"/>
              <a:t>出现“</a:t>
            </a:r>
            <a:r>
              <a:rPr lang="en-US" altLang="zh-CN" sz="1600" dirty="0"/>
              <a:t>B</a:t>
            </a:r>
            <a:r>
              <a:rPr lang="zh-CN" altLang="en-US" sz="1600" dirty="0"/>
              <a:t>”或者专家给出具体修改意见的，修改论文不少于</a:t>
            </a:r>
            <a:r>
              <a:rPr lang="en-US" altLang="zh-CN" sz="1600" dirty="0"/>
              <a:t>5</a:t>
            </a:r>
            <a:r>
              <a:rPr lang="zh-CN" altLang="en-US" sz="1600" dirty="0"/>
              <a:t>天（从最后一个“</a:t>
            </a:r>
            <a:r>
              <a:rPr lang="en-US" altLang="zh-CN" sz="1600" dirty="0"/>
              <a:t>B</a:t>
            </a:r>
            <a:r>
              <a:rPr lang="zh-CN" altLang="en-US" sz="1600" dirty="0"/>
              <a:t>”评价作出之日或给出具体修改意见当天算起） ，方可答辩，并将 </a:t>
            </a:r>
            <a:r>
              <a:rPr lang="en-US" altLang="zh-CN" sz="1600" dirty="0"/>
              <a:t>《</a:t>
            </a:r>
            <a:r>
              <a:rPr lang="zh-CN" altLang="en-US" sz="1600" dirty="0"/>
              <a:t>学位论文评审意见修改反馈表</a:t>
            </a:r>
            <a:r>
              <a:rPr lang="en-US" altLang="zh-CN" sz="1600" dirty="0"/>
              <a:t>》</a:t>
            </a:r>
            <a:r>
              <a:rPr lang="zh-CN" altLang="en-US" sz="1600" dirty="0"/>
              <a:t>电子版上传至评阅系统，纸质版放在学位申请材料中。</a:t>
            </a:r>
            <a:endParaRPr lang="zh-CN" altLang="en-US" sz="1400" dirty="0"/>
          </a:p>
        </p:txBody>
      </p:sp>
      <p:sp>
        <p:nvSpPr>
          <p:cNvPr id="12" name="文本框 11">
            <a:extLst>
              <a:ext uri="{FF2B5EF4-FFF2-40B4-BE49-F238E27FC236}">
                <a16:creationId xmlns:a16="http://schemas.microsoft.com/office/drawing/2014/main" id="{77D62272-E06D-475B-BCC0-966F1F6994B5}"/>
              </a:ext>
            </a:extLst>
          </p:cNvPr>
          <p:cNvSpPr txBox="1"/>
          <p:nvPr/>
        </p:nvSpPr>
        <p:spPr>
          <a:xfrm>
            <a:off x="192947" y="2888672"/>
            <a:ext cx="11627140" cy="2585323"/>
          </a:xfrm>
          <a:prstGeom prst="rect">
            <a:avLst/>
          </a:prstGeom>
          <a:noFill/>
        </p:spPr>
        <p:txBody>
          <a:bodyPr wrap="square" rtlCol="0">
            <a:spAutoFit/>
          </a:bodyPr>
          <a:lstStyle/>
          <a:p>
            <a:pPr marL="285750" indent="-285750">
              <a:buFont typeface="Wingdings" panose="05000000000000000000" pitchFamily="2" charset="2"/>
              <a:buChar char="n"/>
            </a:pPr>
            <a:r>
              <a:rPr lang="zh-CN" altLang="zh-CN" sz="1600" b="1" dirty="0"/>
              <a:t>出现一个及以上“</a:t>
            </a:r>
            <a:r>
              <a:rPr lang="en-US" altLang="zh-CN" sz="1600" b="1" dirty="0"/>
              <a:t>C</a:t>
            </a:r>
            <a:r>
              <a:rPr lang="zh-CN" altLang="zh-CN" sz="1600" b="1" dirty="0"/>
              <a:t>”</a:t>
            </a:r>
            <a:r>
              <a:rPr lang="zh-CN" altLang="en-US" sz="1600" b="1" dirty="0"/>
              <a:t>且没有“</a:t>
            </a:r>
            <a:r>
              <a:rPr lang="en-US" altLang="zh-CN" sz="1600" b="1" dirty="0"/>
              <a:t>D</a:t>
            </a:r>
            <a:r>
              <a:rPr lang="zh-CN" altLang="en-US" sz="1600" b="1" dirty="0"/>
              <a:t>”</a:t>
            </a:r>
            <a:r>
              <a:rPr lang="zh-CN" altLang="zh-CN" sz="1600" b="1" dirty="0"/>
              <a:t>，</a:t>
            </a:r>
            <a:r>
              <a:rPr lang="zh-CN" altLang="en-US" sz="1600" b="1" dirty="0"/>
              <a:t>需复审。</a:t>
            </a:r>
            <a:endParaRPr lang="en-US" altLang="zh-CN" sz="1600" b="1" dirty="0"/>
          </a:p>
          <a:p>
            <a:r>
              <a:rPr lang="en-US" altLang="zh-CN" sz="1600" dirty="0"/>
              <a:t> </a:t>
            </a:r>
            <a:r>
              <a:rPr lang="zh-CN" altLang="zh-CN" sz="1600" dirty="0"/>
              <a:t>修改论文不少于</a:t>
            </a:r>
            <a:r>
              <a:rPr lang="en-US" altLang="zh-CN" sz="1600" dirty="0"/>
              <a:t>15</a:t>
            </a:r>
            <a:r>
              <a:rPr lang="zh-CN" altLang="zh-CN" sz="1600" dirty="0"/>
              <a:t>天</a:t>
            </a:r>
            <a:r>
              <a:rPr lang="zh-CN" altLang="en-US" sz="1600" dirty="0"/>
              <a:t>（</a:t>
            </a:r>
            <a:r>
              <a:rPr lang="zh-CN" altLang="zh-CN" sz="1600" dirty="0"/>
              <a:t>从最后一个“</a:t>
            </a:r>
            <a:r>
              <a:rPr lang="en-US" altLang="zh-CN" sz="1600" dirty="0"/>
              <a:t>C</a:t>
            </a:r>
            <a:r>
              <a:rPr lang="zh-CN" altLang="zh-CN" sz="1600" dirty="0"/>
              <a:t>”结论起算</a:t>
            </a:r>
            <a:r>
              <a:rPr lang="zh-CN" altLang="en-US" sz="1600" dirty="0"/>
              <a:t>）</a:t>
            </a:r>
            <a:r>
              <a:rPr lang="zh-CN" altLang="zh-CN" sz="1600" dirty="0"/>
              <a:t>，修改后的论文连同《学位论文评审意见修改反馈表》再次提交系统进行复审（和之前的送审流程一样，先查重），复审专家</a:t>
            </a:r>
            <a:r>
              <a:rPr lang="zh-CN" altLang="en-US" sz="1600" dirty="0"/>
              <a:t>人</a:t>
            </a:r>
            <a:r>
              <a:rPr lang="zh-CN" altLang="zh-CN" sz="1600" dirty="0"/>
              <a:t>数</a:t>
            </a:r>
            <a:r>
              <a:rPr lang="zh-CN" altLang="en-US" sz="1600" dirty="0"/>
              <a:t>等</a:t>
            </a:r>
            <a:r>
              <a:rPr lang="zh-CN" altLang="zh-CN" sz="1600" dirty="0"/>
              <a:t>同“</a:t>
            </a:r>
            <a:r>
              <a:rPr lang="en-US" altLang="zh-CN" sz="1600" dirty="0"/>
              <a:t>C</a:t>
            </a:r>
            <a:r>
              <a:rPr lang="zh-CN" altLang="zh-CN" sz="1600" dirty="0"/>
              <a:t>”的结论数量，复审专家</a:t>
            </a:r>
            <a:r>
              <a:rPr lang="zh-CN" altLang="en-US" sz="1600" dirty="0"/>
              <a:t>需</a:t>
            </a:r>
            <a:r>
              <a:rPr lang="zh-CN" altLang="zh-CN" sz="1600" dirty="0"/>
              <a:t>选择原专家</a:t>
            </a:r>
            <a:r>
              <a:rPr lang="zh-CN" altLang="en-US" sz="1600" dirty="0"/>
              <a:t>（除非原专家拒审）</a:t>
            </a:r>
            <a:r>
              <a:rPr lang="zh-CN" altLang="zh-CN" sz="1600" dirty="0"/>
              <a:t>。</a:t>
            </a:r>
            <a:endParaRPr lang="en-US" altLang="zh-CN" sz="1600" dirty="0"/>
          </a:p>
          <a:p>
            <a:pPr marL="285750" indent="-285750">
              <a:buFont typeface="Wingdings" panose="05000000000000000000" pitchFamily="2" charset="2"/>
              <a:buChar char="Ø"/>
            </a:pPr>
            <a:r>
              <a:rPr lang="zh-CN" altLang="en-US" sz="1600" dirty="0"/>
              <a:t>从最后一个评审结果出现之日起算，硕士</a:t>
            </a:r>
            <a:r>
              <a:rPr lang="en-US" altLang="zh-CN" sz="1600" dirty="0"/>
              <a:t>1</a:t>
            </a:r>
            <a:r>
              <a:rPr lang="zh-CN" altLang="en-US" sz="1600" dirty="0"/>
              <a:t>个月内未提交复审，博士</a:t>
            </a:r>
            <a:r>
              <a:rPr lang="en-US" altLang="zh-CN" sz="1600" dirty="0"/>
              <a:t>2</a:t>
            </a:r>
            <a:r>
              <a:rPr lang="zh-CN" altLang="en-US" sz="1600" dirty="0"/>
              <a:t>个月内未提交复审，则评审不通过。</a:t>
            </a:r>
            <a:r>
              <a:rPr lang="zh-CN" altLang="en-US" sz="1600" dirty="0">
                <a:highlight>
                  <a:srgbClr val="FFFF00"/>
                </a:highlight>
              </a:rPr>
              <a:t>      </a:t>
            </a:r>
            <a:endParaRPr lang="en-US" altLang="zh-CN" sz="1600" dirty="0">
              <a:highlight>
                <a:srgbClr val="FFFF00"/>
              </a:highlight>
            </a:endParaRPr>
          </a:p>
          <a:p>
            <a:pPr marL="285750" indent="-285750">
              <a:buFont typeface="Wingdings" panose="05000000000000000000" pitchFamily="2" charset="2"/>
              <a:buChar char="Ø"/>
            </a:pPr>
            <a:r>
              <a:rPr lang="zh-CN" altLang="en-US" sz="1600" dirty="0"/>
              <a:t>复审结果为“</a:t>
            </a:r>
            <a:r>
              <a:rPr lang="en-US" altLang="zh-CN" sz="1600" dirty="0"/>
              <a:t>A</a:t>
            </a:r>
            <a:r>
              <a:rPr lang="zh-CN" altLang="en-US" sz="1600" dirty="0"/>
              <a:t>”或“</a:t>
            </a:r>
            <a:r>
              <a:rPr lang="en-US" altLang="zh-CN" sz="1600" dirty="0"/>
              <a:t>B</a:t>
            </a:r>
            <a:r>
              <a:rPr lang="zh-CN" altLang="en-US" sz="1600" dirty="0"/>
              <a:t>”，则复审通过。</a:t>
            </a:r>
            <a:endParaRPr lang="en-US" altLang="zh-CN" sz="1600" dirty="0"/>
          </a:p>
          <a:p>
            <a:pPr marL="285750" indent="-285750">
              <a:buFont typeface="Wingdings" panose="05000000000000000000" pitchFamily="2" charset="2"/>
              <a:buChar char="Ø"/>
            </a:pPr>
            <a:r>
              <a:rPr lang="zh-CN" altLang="en-US" sz="1600" dirty="0"/>
              <a:t>复审结果为“</a:t>
            </a:r>
            <a:r>
              <a:rPr lang="en-US" altLang="zh-CN" sz="1600" dirty="0"/>
              <a:t>B</a:t>
            </a:r>
            <a:r>
              <a:rPr lang="zh-CN" altLang="en-US" sz="1600" dirty="0"/>
              <a:t>”或者专家给出具体修改意见的，修改论文不少于</a:t>
            </a:r>
            <a:r>
              <a:rPr lang="en-US" altLang="zh-CN" sz="1600" dirty="0"/>
              <a:t>5</a:t>
            </a:r>
            <a:r>
              <a:rPr lang="zh-CN" altLang="en-US" sz="1600" dirty="0"/>
              <a:t>天（从最后一个“</a:t>
            </a:r>
            <a:r>
              <a:rPr lang="en-US" altLang="zh-CN" sz="1600" dirty="0"/>
              <a:t>B</a:t>
            </a:r>
            <a:r>
              <a:rPr lang="zh-CN" altLang="en-US" sz="1600" dirty="0"/>
              <a:t>”评价作出之日或给出具体修改意见当天算起） ，方可答辩。</a:t>
            </a:r>
            <a:endParaRPr lang="en-US" altLang="zh-CN" sz="1600" dirty="0"/>
          </a:p>
          <a:p>
            <a:pPr marL="285750" indent="-285750">
              <a:buFont typeface="Wingdings" panose="05000000000000000000" pitchFamily="2" charset="2"/>
              <a:buChar char="Ø"/>
            </a:pPr>
            <a:r>
              <a:rPr lang="zh-CN" altLang="en-US" sz="1600" dirty="0"/>
              <a:t>复审出现“</a:t>
            </a:r>
            <a:r>
              <a:rPr lang="en-US" altLang="zh-CN" sz="1600" dirty="0"/>
              <a:t>C</a:t>
            </a:r>
            <a:r>
              <a:rPr lang="zh-CN" altLang="en-US" sz="1600" dirty="0"/>
              <a:t>”或“</a:t>
            </a:r>
            <a:r>
              <a:rPr lang="en-US" altLang="zh-CN" sz="1600" dirty="0"/>
              <a:t>D</a:t>
            </a:r>
            <a:r>
              <a:rPr lang="zh-CN" altLang="en-US" sz="1600" dirty="0"/>
              <a:t>”，则评审不通过。从最后一个“</a:t>
            </a:r>
            <a:r>
              <a:rPr lang="en-US" altLang="zh-CN" sz="1600" dirty="0"/>
              <a:t>C</a:t>
            </a:r>
            <a:r>
              <a:rPr lang="zh-CN" altLang="en-US" sz="1600" dirty="0"/>
              <a:t>”或“</a:t>
            </a:r>
            <a:r>
              <a:rPr lang="en-US" altLang="zh-CN" sz="1600" dirty="0"/>
              <a:t>D</a:t>
            </a:r>
            <a:r>
              <a:rPr lang="zh-CN" altLang="en-US" sz="1600" dirty="0"/>
              <a:t>”结论给出之日起算，硕士论文修改时间不少于</a:t>
            </a:r>
            <a:r>
              <a:rPr lang="en-US" altLang="zh-CN" sz="1600" dirty="0"/>
              <a:t>1</a:t>
            </a:r>
            <a:r>
              <a:rPr lang="zh-CN" altLang="en-US" sz="1600" dirty="0"/>
              <a:t>个月，博士论文修改时间不少于</a:t>
            </a:r>
            <a:r>
              <a:rPr lang="en-US" altLang="zh-CN" sz="1600" dirty="0"/>
              <a:t>2</a:t>
            </a:r>
            <a:r>
              <a:rPr lang="zh-CN" altLang="en-US" sz="1600" dirty="0"/>
              <a:t>个月。</a:t>
            </a:r>
            <a:r>
              <a:rPr lang="zh-CN" altLang="zh-CN" sz="1600" dirty="0"/>
              <a:t>修改后的论文连同《学位论文评审意见修改反馈表》再次提交系统进行</a:t>
            </a:r>
            <a:r>
              <a:rPr lang="zh-CN" altLang="en-US" sz="1600" dirty="0"/>
              <a:t>评</a:t>
            </a:r>
            <a:r>
              <a:rPr lang="zh-CN" altLang="zh-CN" sz="1600" dirty="0"/>
              <a:t>审</a:t>
            </a:r>
            <a:r>
              <a:rPr lang="zh-CN" altLang="en-US" sz="1600" dirty="0"/>
              <a:t>。</a:t>
            </a:r>
            <a:endParaRPr lang="en-US" altLang="zh-CN" sz="1600" dirty="0"/>
          </a:p>
          <a:p>
            <a:endParaRPr lang="zh-CN" altLang="en-US" dirty="0"/>
          </a:p>
        </p:txBody>
      </p:sp>
      <p:cxnSp>
        <p:nvCxnSpPr>
          <p:cNvPr id="4" name="直接连接符 3">
            <a:extLst>
              <a:ext uri="{FF2B5EF4-FFF2-40B4-BE49-F238E27FC236}">
                <a16:creationId xmlns:a16="http://schemas.microsoft.com/office/drawing/2014/main" id="{E0B4972A-55FD-42A8-8B4A-C09A686EB35A}"/>
              </a:ext>
            </a:extLst>
          </p:cNvPr>
          <p:cNvCxnSpPr/>
          <p:nvPr/>
        </p:nvCxnSpPr>
        <p:spPr>
          <a:xfrm>
            <a:off x="192947" y="2874426"/>
            <a:ext cx="11701241" cy="0"/>
          </a:xfrm>
          <a:prstGeom prst="line">
            <a:avLst/>
          </a:prstGeom>
          <a:ln w="28575">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1" name="直接连接符 20">
            <a:extLst>
              <a:ext uri="{FF2B5EF4-FFF2-40B4-BE49-F238E27FC236}">
                <a16:creationId xmlns:a16="http://schemas.microsoft.com/office/drawing/2014/main" id="{FA99D891-A2BE-4482-92A1-D45D6120410E}"/>
              </a:ext>
            </a:extLst>
          </p:cNvPr>
          <p:cNvCxnSpPr/>
          <p:nvPr/>
        </p:nvCxnSpPr>
        <p:spPr>
          <a:xfrm>
            <a:off x="192947" y="5375743"/>
            <a:ext cx="11701241" cy="0"/>
          </a:xfrm>
          <a:prstGeom prst="line">
            <a:avLst/>
          </a:prstGeom>
          <a:ln w="28575">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5" name="文本框 4">
            <a:extLst>
              <a:ext uri="{FF2B5EF4-FFF2-40B4-BE49-F238E27FC236}">
                <a16:creationId xmlns:a16="http://schemas.microsoft.com/office/drawing/2014/main" id="{0287D24C-BB24-432B-A370-9F413F973392}"/>
              </a:ext>
            </a:extLst>
          </p:cNvPr>
          <p:cNvSpPr txBox="1"/>
          <p:nvPr/>
        </p:nvSpPr>
        <p:spPr>
          <a:xfrm>
            <a:off x="282429" y="5523587"/>
            <a:ext cx="11537658" cy="1138773"/>
          </a:xfrm>
          <a:prstGeom prst="rect">
            <a:avLst/>
          </a:prstGeom>
          <a:noFill/>
        </p:spPr>
        <p:txBody>
          <a:bodyPr wrap="square" rtlCol="0">
            <a:spAutoFit/>
          </a:bodyPr>
          <a:lstStyle/>
          <a:p>
            <a:pPr marL="285750" indent="-285750">
              <a:buFont typeface="Wingdings" panose="05000000000000000000" pitchFamily="2" charset="2"/>
              <a:buChar char="n"/>
            </a:pPr>
            <a:r>
              <a:rPr lang="zh-CN" altLang="en-US" dirty="0"/>
              <a:t>累计 </a:t>
            </a:r>
            <a:r>
              <a:rPr lang="en-US" altLang="zh-CN" dirty="0"/>
              <a:t>2 </a:t>
            </a:r>
            <a:r>
              <a:rPr lang="zh-CN" altLang="en-US" dirty="0"/>
              <a:t>次学位论文评审“不通过”的（自 </a:t>
            </a:r>
            <a:r>
              <a:rPr lang="en-US" altLang="zh-CN" dirty="0"/>
              <a:t>2023 </a:t>
            </a:r>
            <a:r>
              <a:rPr lang="zh-CN" altLang="en-US" dirty="0"/>
              <a:t>级研究生开始执行），或超过最长学习年限的，学校不再受理其学位论文评审申请。</a:t>
            </a:r>
            <a:br>
              <a:rPr lang="zh-CN" altLang="en-US" sz="1600" dirty="0"/>
            </a:br>
            <a:br>
              <a:rPr lang="zh-CN" altLang="en-US" sz="1600" dirty="0"/>
            </a:br>
            <a:endParaRPr lang="zh-CN" altLang="en-US" sz="1600" dirty="0"/>
          </a:p>
        </p:txBody>
      </p:sp>
    </p:spTree>
    <p:extLst>
      <p:ext uri="{BB962C8B-B14F-4D97-AF65-F5344CB8AC3E}">
        <p14:creationId xmlns:p14="http://schemas.microsoft.com/office/powerpoint/2010/main" val="349835808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9.2|76.9"/>
</p:tagLst>
</file>

<file path=ppt/tags/tag2.xml><?xml version="1.0" encoding="utf-8"?>
<p:tagLst xmlns:a="http://schemas.openxmlformats.org/drawingml/2006/main" xmlns:r="http://schemas.openxmlformats.org/officeDocument/2006/relationships" xmlns:p="http://schemas.openxmlformats.org/presentationml/2006/main">
  <p:tag name="TIMING" val="|19.2|76.9"/>
</p:tagLst>
</file>

<file path=ppt/tags/tag3.xml><?xml version="1.0" encoding="utf-8"?>
<p:tagLst xmlns:a="http://schemas.openxmlformats.org/drawingml/2006/main" xmlns:r="http://schemas.openxmlformats.org/officeDocument/2006/relationships" xmlns:p="http://schemas.openxmlformats.org/presentationml/2006/main">
  <p:tag name="TIMING" val="|19.2|76.9"/>
</p:tagLst>
</file>

<file path=ppt/tags/tag4.xml><?xml version="1.0" encoding="utf-8"?>
<p:tagLst xmlns:a="http://schemas.openxmlformats.org/drawingml/2006/main" xmlns:r="http://schemas.openxmlformats.org/officeDocument/2006/relationships" xmlns:p="http://schemas.openxmlformats.org/presentationml/2006/main">
  <p:tag name="MH" val="20170325151728"/>
  <p:tag name="MH_LIBRARY" val="GRAPHIC"/>
  <p:tag name="MH_ORDER" val="任意多边形 16"/>
</p:tagLst>
</file>

<file path=ppt/tags/tag5.xml><?xml version="1.0" encoding="utf-8"?>
<p:tagLst xmlns:a="http://schemas.openxmlformats.org/drawingml/2006/main" xmlns:r="http://schemas.openxmlformats.org/officeDocument/2006/relationships" xmlns:p="http://schemas.openxmlformats.org/presentationml/2006/main">
  <p:tag name="MH" val="20170325151728"/>
  <p:tag name="MH_LIBRARY" val="GRAPHIC"/>
  <p:tag name="MH_ORDER" val="任意多边形 18"/>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镶边">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19820</TotalTime>
  <Words>6403</Words>
  <Application>Microsoft Office PowerPoint</Application>
  <PresentationFormat>Widescreen</PresentationFormat>
  <Paragraphs>261</Paragraphs>
  <Slides>37</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37</vt:i4>
      </vt:variant>
    </vt:vector>
  </HeadingPairs>
  <TitlesOfParts>
    <vt:vector size="50" baseType="lpstr">
      <vt:lpstr>Microsoft YaHei</vt:lpstr>
      <vt:lpstr>Microsoft YaHei</vt:lpstr>
      <vt:lpstr>黑体</vt:lpstr>
      <vt:lpstr>宋体</vt:lpstr>
      <vt:lpstr>华文琥珀</vt:lpstr>
      <vt:lpstr>楷体</vt:lpstr>
      <vt:lpstr>Arial</vt:lpstr>
      <vt:lpstr>Arial Black</vt:lpstr>
      <vt:lpstr>Calibri</vt:lpstr>
      <vt:lpstr>Corbel</vt:lpstr>
      <vt:lpstr>Times New Roman</vt:lpstr>
      <vt:lpstr>Wingdings</vt:lpstr>
      <vt:lpstr>镶边</vt:lpstr>
      <vt:lpstr>核科学技术学院 学位申请及毕业流程</vt:lpstr>
      <vt:lpstr>目录</vt:lpstr>
      <vt:lpstr>PowerPoint Presentation</vt:lpstr>
      <vt:lpstr>2025年学位申请三个批次节点</vt:lpstr>
      <vt:lpstr>学位申请、毕业   整体流程</vt:lpstr>
      <vt:lpstr>几点说明</vt:lpstr>
      <vt:lpstr>学位论文预评审-预审表已经删除校学位办审核</vt:lpstr>
      <vt:lpstr>论文正式送审</vt:lpstr>
      <vt:lpstr>评审结果评定</vt:lpstr>
      <vt:lpstr>PowerPoint Presentation</vt:lpstr>
      <vt:lpstr>学位论文答辩程序</vt:lpstr>
      <vt:lpstr>学位论文答辩程序</vt:lpstr>
      <vt:lpstr>学位论文答辩程序</vt:lpstr>
      <vt:lpstr>学位论文答辩程序</vt:lpstr>
      <vt:lpstr>学位论文答辩程序</vt:lpstr>
      <vt:lpstr>答辩通过后，毕业流程</vt:lpstr>
      <vt:lpstr>PowerPoint Presentation</vt:lpstr>
      <vt:lpstr>PowerPoint Presentation</vt:lpstr>
      <vt:lpstr>PowerPoint Presentation</vt:lpstr>
      <vt:lpstr>PowerPoint Presentation</vt:lpstr>
      <vt:lpstr>关于答辩后申请学位的时效</vt:lpstr>
      <vt:lpstr>关于答辩后超过1年申请学位</vt:lpstr>
      <vt:lpstr>学位申请注意事项</vt:lpstr>
      <vt:lpstr>学位申请系统填写-申请信息</vt:lpstr>
      <vt:lpstr>学位申请系统填写-申请信息</vt:lpstr>
      <vt:lpstr>学位申请系统填写-成果信息</vt:lpstr>
      <vt:lpstr>纸质版学位申请材料填写说明</vt:lpstr>
      <vt:lpstr>各学科学位授予标准-物理学博士</vt:lpstr>
      <vt:lpstr>各学科学位授予标准-核科学与技术</vt:lpstr>
      <vt:lpstr>各学科学位授予标准-能源动力</vt:lpstr>
      <vt:lpstr>各学科学位授予标准-能源动力</vt:lpstr>
      <vt:lpstr>各学科学位授予标准-能源动力</vt:lpstr>
      <vt:lpstr>成果应用证明模板</vt:lpstr>
      <vt:lpstr>工程博士参与重大工程项目证明</vt:lpstr>
      <vt:lpstr>最新更新</vt:lpstr>
      <vt:lpstr>最新更新</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lxq</dc:creator>
  <cp:lastModifiedBy>mmwave</cp:lastModifiedBy>
  <cp:revision>918</cp:revision>
  <dcterms:created xsi:type="dcterms:W3CDTF">2020-01-07T08:17:55Z</dcterms:created>
  <dcterms:modified xsi:type="dcterms:W3CDTF">2025-08-01T07:09:22Z</dcterms:modified>
</cp:coreProperties>
</file>